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60" r:id="rId3"/>
    <p:sldId id="357" r:id="rId4"/>
    <p:sldId id="358" r:id="rId5"/>
    <p:sldId id="377" r:id="rId6"/>
    <p:sldId id="373" r:id="rId7"/>
    <p:sldId id="374" r:id="rId8"/>
    <p:sldId id="375" r:id="rId9"/>
    <p:sldId id="376" r:id="rId10"/>
    <p:sldId id="378" r:id="rId11"/>
    <p:sldId id="909" r:id="rId12"/>
    <p:sldId id="379" r:id="rId13"/>
    <p:sldId id="380" r:id="rId14"/>
    <p:sldId id="381" r:id="rId15"/>
    <p:sldId id="382" r:id="rId16"/>
    <p:sldId id="383" r:id="rId17"/>
    <p:sldId id="384" r:id="rId18"/>
    <p:sldId id="908" r:id="rId19"/>
    <p:sldId id="906" r:id="rId20"/>
    <p:sldId id="90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71">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an Văn Phước Thịnh" initials="PVPT" lastIdx="1" clrIdx="0"/>
  <p:cmAuthor id="2" name="Son Son" initials="SS" lastIdx="9"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AE0202"/>
    <a:srgbClr val="C8404D"/>
    <a:srgbClr val="7E77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5080" autoAdjust="0"/>
  </p:normalViewPr>
  <p:slideViewPr>
    <p:cSldViewPr snapToGrid="0">
      <p:cViewPr varScale="1">
        <p:scale>
          <a:sx n="106" d="100"/>
          <a:sy n="106" d="100"/>
        </p:scale>
        <p:origin x="132" y="168"/>
      </p:cViewPr>
      <p:guideLst>
        <p:guide orient="horz" pos="2071"/>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2632B7-69D9-4B18-A6B7-EB3AF641F67E}" type="datetimeFigureOut">
              <a:rPr lang="en-US" smtClean="0"/>
              <a:t>9/10/2023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D80CF-0826-4487-8234-01B07E7C1B5E}" type="slidenum">
              <a:rPr lang="en-US" smtClean="0"/>
              <a:t>‹#›</a:t>
            </a:fld>
            <a:endParaRPr lang="en-US"/>
          </a:p>
        </p:txBody>
      </p:sp>
    </p:spTree>
    <p:extLst>
      <p:ext uri="{BB962C8B-B14F-4D97-AF65-F5344CB8AC3E}">
        <p14:creationId xmlns:p14="http://schemas.microsoft.com/office/powerpoint/2010/main" val="343857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3D80CF-0826-4487-8234-01B07E7C1B5E}" type="slidenum">
              <a:rPr lang="en-US" smtClean="0"/>
              <a:t>3</a:t>
            </a:fld>
            <a:endParaRPr lang="en-US"/>
          </a:p>
        </p:txBody>
      </p:sp>
    </p:spTree>
    <p:extLst>
      <p:ext uri="{BB962C8B-B14F-4D97-AF65-F5344CB8AC3E}">
        <p14:creationId xmlns:p14="http://schemas.microsoft.com/office/powerpoint/2010/main" val="409391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3D80CF-0826-4487-8234-01B07E7C1B5E}" type="slidenum">
              <a:rPr lang="en-US" smtClean="0"/>
              <a:t>4</a:t>
            </a:fld>
            <a:endParaRPr lang="en-US"/>
          </a:p>
        </p:txBody>
      </p:sp>
    </p:spTree>
    <p:extLst>
      <p:ext uri="{BB962C8B-B14F-4D97-AF65-F5344CB8AC3E}">
        <p14:creationId xmlns:p14="http://schemas.microsoft.com/office/powerpoint/2010/main" val="3745284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3D80CF-0826-4487-8234-01B07E7C1B5E}" type="slidenum">
              <a:rPr lang="en-US" smtClean="0"/>
              <a:t>7</a:t>
            </a:fld>
            <a:endParaRPr lang="en-US"/>
          </a:p>
        </p:txBody>
      </p:sp>
    </p:spTree>
    <p:extLst>
      <p:ext uri="{BB962C8B-B14F-4D97-AF65-F5344CB8AC3E}">
        <p14:creationId xmlns:p14="http://schemas.microsoft.com/office/powerpoint/2010/main" val="1410212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3D80CF-0826-4487-8234-01B07E7C1B5E}" type="slidenum">
              <a:rPr lang="en-US" smtClean="0"/>
              <a:t>18</a:t>
            </a:fld>
            <a:endParaRPr lang="en-US"/>
          </a:p>
        </p:txBody>
      </p:sp>
    </p:spTree>
    <p:extLst>
      <p:ext uri="{BB962C8B-B14F-4D97-AF65-F5344CB8AC3E}">
        <p14:creationId xmlns:p14="http://schemas.microsoft.com/office/powerpoint/2010/main" val="3857787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9E64C-E4A0-4D6D-85DE-A8E94A9395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BB5B4F-1DEF-4C94-AC2E-AF53535DD9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941A7F-7518-4F82-B179-D80AAF7CE1DF}"/>
              </a:ext>
            </a:extLst>
          </p:cNvPr>
          <p:cNvSpPr>
            <a:spLocks noGrp="1"/>
          </p:cNvSpPr>
          <p:nvPr>
            <p:ph type="dt" sz="half" idx="10"/>
          </p:nvPr>
        </p:nvSpPr>
        <p:spPr/>
        <p:txBody>
          <a:bodyPr/>
          <a:lstStyle/>
          <a:p>
            <a:fld id="{95B3445A-32B6-4A0C-8109-4824CA47526F}" type="datetime1">
              <a:rPr lang="en-US" smtClean="0"/>
              <a:t>9/10/2023</a:t>
            </a:fld>
            <a:endParaRPr lang="en-US"/>
          </a:p>
        </p:txBody>
      </p:sp>
      <p:sp>
        <p:nvSpPr>
          <p:cNvPr id="5" name="Footer Placeholder 4">
            <a:extLst>
              <a:ext uri="{FF2B5EF4-FFF2-40B4-BE49-F238E27FC236}">
                <a16:creationId xmlns:a16="http://schemas.microsoft.com/office/drawing/2014/main" id="{23203387-E85A-4107-9875-E213C080F1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EB0835-2D6D-43DE-9664-D4297C3FE0F2}"/>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186671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D76C-53A3-4AB2-8F82-D7BECC6140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CC9C74-33DD-4F9D-B221-F6A0D3F1B1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A81D2B-0604-427C-B24D-1CBDB34E9FEA}"/>
              </a:ext>
            </a:extLst>
          </p:cNvPr>
          <p:cNvSpPr>
            <a:spLocks noGrp="1"/>
          </p:cNvSpPr>
          <p:nvPr>
            <p:ph type="dt" sz="half" idx="10"/>
          </p:nvPr>
        </p:nvSpPr>
        <p:spPr/>
        <p:txBody>
          <a:bodyPr/>
          <a:lstStyle/>
          <a:p>
            <a:fld id="{33131367-DCC7-48D0-A87A-B0AAF9AF6F0F}" type="datetime1">
              <a:rPr lang="en-US" smtClean="0"/>
              <a:t>9/10/2023</a:t>
            </a:fld>
            <a:endParaRPr lang="en-US"/>
          </a:p>
        </p:txBody>
      </p:sp>
      <p:sp>
        <p:nvSpPr>
          <p:cNvPr id="5" name="Footer Placeholder 4">
            <a:extLst>
              <a:ext uri="{FF2B5EF4-FFF2-40B4-BE49-F238E27FC236}">
                <a16:creationId xmlns:a16="http://schemas.microsoft.com/office/drawing/2014/main" id="{CD99653E-4D32-4131-9B38-3F3EFB154F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E68B08-6065-4C8D-8596-7CA3B26F7204}"/>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3609067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3437E5-ECCE-48AA-8994-ED24B492F8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B4067E-1965-472A-9923-497337C80E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7D710-FD56-474E-9D68-788B4F5E9F79}"/>
              </a:ext>
            </a:extLst>
          </p:cNvPr>
          <p:cNvSpPr>
            <a:spLocks noGrp="1"/>
          </p:cNvSpPr>
          <p:nvPr>
            <p:ph type="dt" sz="half" idx="10"/>
          </p:nvPr>
        </p:nvSpPr>
        <p:spPr/>
        <p:txBody>
          <a:bodyPr/>
          <a:lstStyle/>
          <a:p>
            <a:fld id="{7C1FEC03-4C18-41D1-905F-C3EEACF22F05}" type="datetime1">
              <a:rPr lang="en-US" smtClean="0"/>
              <a:t>9/10/2023</a:t>
            </a:fld>
            <a:endParaRPr lang="en-US"/>
          </a:p>
        </p:txBody>
      </p:sp>
      <p:sp>
        <p:nvSpPr>
          <p:cNvPr id="5" name="Footer Placeholder 4">
            <a:extLst>
              <a:ext uri="{FF2B5EF4-FFF2-40B4-BE49-F238E27FC236}">
                <a16:creationId xmlns:a16="http://schemas.microsoft.com/office/drawing/2014/main" id="{5EE5D0E5-0491-462A-BA40-77EB2F46F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2C8F9C-DAB5-4BF4-B075-31A61CF238D1}"/>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3678542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2D1E-BD74-42D9-8F77-7EE460B129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40D63A-6978-4F60-80F5-836970EF59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EFF1FE-7ED5-4555-8F29-5165268CD737}"/>
              </a:ext>
            </a:extLst>
          </p:cNvPr>
          <p:cNvSpPr>
            <a:spLocks noGrp="1"/>
          </p:cNvSpPr>
          <p:nvPr>
            <p:ph type="dt" sz="half" idx="10"/>
          </p:nvPr>
        </p:nvSpPr>
        <p:spPr/>
        <p:txBody>
          <a:bodyPr/>
          <a:lstStyle/>
          <a:p>
            <a:fld id="{EA96CE83-1632-49FB-8133-F7E48F6DD706}" type="datetime1">
              <a:rPr lang="en-US" smtClean="0"/>
              <a:t>9/10/2023</a:t>
            </a:fld>
            <a:endParaRPr lang="en-US"/>
          </a:p>
        </p:txBody>
      </p:sp>
      <p:sp>
        <p:nvSpPr>
          <p:cNvPr id="5" name="Footer Placeholder 4">
            <a:extLst>
              <a:ext uri="{FF2B5EF4-FFF2-40B4-BE49-F238E27FC236}">
                <a16:creationId xmlns:a16="http://schemas.microsoft.com/office/drawing/2014/main" id="{CCD8C01B-FC6D-4BC0-97F8-0F8073185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E06EE-5D2E-4903-8E16-E20748E29E19}"/>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986269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F719-6310-4FE9-93C5-7BB36148DF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F51C79-C052-44E7-A9AF-CD904DA7B5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C4F82A-A3FE-4120-8682-9474892C54C3}"/>
              </a:ext>
            </a:extLst>
          </p:cNvPr>
          <p:cNvSpPr>
            <a:spLocks noGrp="1"/>
          </p:cNvSpPr>
          <p:nvPr>
            <p:ph type="dt" sz="half" idx="10"/>
          </p:nvPr>
        </p:nvSpPr>
        <p:spPr/>
        <p:txBody>
          <a:bodyPr/>
          <a:lstStyle/>
          <a:p>
            <a:fld id="{89992E53-54F5-42F8-A476-CB977AC83DC8}" type="datetime1">
              <a:rPr lang="en-US" smtClean="0"/>
              <a:t>9/10/2023</a:t>
            </a:fld>
            <a:endParaRPr lang="en-US"/>
          </a:p>
        </p:txBody>
      </p:sp>
      <p:sp>
        <p:nvSpPr>
          <p:cNvPr id="5" name="Footer Placeholder 4">
            <a:extLst>
              <a:ext uri="{FF2B5EF4-FFF2-40B4-BE49-F238E27FC236}">
                <a16:creationId xmlns:a16="http://schemas.microsoft.com/office/drawing/2014/main" id="{50557DAD-91BC-456B-A6A9-C673FDF20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C04D9-BE20-48CD-BAEF-DD8D27B2233A}"/>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1736400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E511-069F-4760-9818-F5797A7B5C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B34FEF-C000-4514-B9B1-4392FE6260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912B7D-4187-4465-95F8-37C4C77C6D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DB9CC3-F75F-4711-9641-D8C66672AB67}"/>
              </a:ext>
            </a:extLst>
          </p:cNvPr>
          <p:cNvSpPr>
            <a:spLocks noGrp="1"/>
          </p:cNvSpPr>
          <p:nvPr>
            <p:ph type="dt" sz="half" idx="10"/>
          </p:nvPr>
        </p:nvSpPr>
        <p:spPr/>
        <p:txBody>
          <a:bodyPr/>
          <a:lstStyle/>
          <a:p>
            <a:fld id="{BE340A3E-28C8-4BDA-BA61-99AF545622F0}" type="datetime1">
              <a:rPr lang="en-US" smtClean="0"/>
              <a:t>9/10/2023</a:t>
            </a:fld>
            <a:endParaRPr lang="en-US"/>
          </a:p>
        </p:txBody>
      </p:sp>
      <p:sp>
        <p:nvSpPr>
          <p:cNvPr id="6" name="Footer Placeholder 5">
            <a:extLst>
              <a:ext uri="{FF2B5EF4-FFF2-40B4-BE49-F238E27FC236}">
                <a16:creationId xmlns:a16="http://schemas.microsoft.com/office/drawing/2014/main" id="{4C88EF53-4CE6-4E00-A600-1362ABECA4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2B338-EF9F-4F59-90C9-89855AE487A4}"/>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1396711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5CBF-3161-4C89-8F42-82CAB1BFC9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CB0FBA-1C17-4CB5-8B34-988C8A743F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5107F9-4170-4110-BA04-07963C77D0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13FDC6-1647-460A-B7F2-B88BC9544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78E603-62E1-4047-81FF-F11574E6E6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97D303-3EF0-4A88-9840-C0B36174839C}"/>
              </a:ext>
            </a:extLst>
          </p:cNvPr>
          <p:cNvSpPr>
            <a:spLocks noGrp="1"/>
          </p:cNvSpPr>
          <p:nvPr>
            <p:ph type="dt" sz="half" idx="10"/>
          </p:nvPr>
        </p:nvSpPr>
        <p:spPr/>
        <p:txBody>
          <a:bodyPr/>
          <a:lstStyle/>
          <a:p>
            <a:fld id="{C0AD90C7-FF5A-4F83-B3D3-C328E124AEFE}" type="datetime1">
              <a:rPr lang="en-US" smtClean="0"/>
              <a:t>9/10/2023</a:t>
            </a:fld>
            <a:endParaRPr lang="en-US"/>
          </a:p>
        </p:txBody>
      </p:sp>
      <p:sp>
        <p:nvSpPr>
          <p:cNvPr id="8" name="Footer Placeholder 7">
            <a:extLst>
              <a:ext uri="{FF2B5EF4-FFF2-40B4-BE49-F238E27FC236}">
                <a16:creationId xmlns:a16="http://schemas.microsoft.com/office/drawing/2014/main" id="{A7F4A8D8-6026-42F7-A050-2AE304A505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613E40-490C-435D-AED3-ACF3325DAD16}"/>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81100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8312-8CAB-43CA-B353-1CB22F90A1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E0D0FB-4F84-474B-A699-2C2F1F5A2C3C}"/>
              </a:ext>
            </a:extLst>
          </p:cNvPr>
          <p:cNvSpPr>
            <a:spLocks noGrp="1"/>
          </p:cNvSpPr>
          <p:nvPr>
            <p:ph type="dt" sz="half" idx="10"/>
          </p:nvPr>
        </p:nvSpPr>
        <p:spPr/>
        <p:txBody>
          <a:bodyPr/>
          <a:lstStyle/>
          <a:p>
            <a:fld id="{267247E4-1ED1-4300-8C5D-715515400893}" type="datetime1">
              <a:rPr lang="en-US" smtClean="0"/>
              <a:t>9/10/2023</a:t>
            </a:fld>
            <a:endParaRPr lang="en-US"/>
          </a:p>
        </p:txBody>
      </p:sp>
      <p:sp>
        <p:nvSpPr>
          <p:cNvPr id="4" name="Footer Placeholder 3">
            <a:extLst>
              <a:ext uri="{FF2B5EF4-FFF2-40B4-BE49-F238E27FC236}">
                <a16:creationId xmlns:a16="http://schemas.microsoft.com/office/drawing/2014/main" id="{94159BAB-F24B-4623-AEA5-BB4F50626F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2730EB-A8B3-4517-AB65-C0CDAF540EAB}"/>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2620978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3BC3C-2593-4B87-A8AD-259214ED25AB}"/>
              </a:ext>
            </a:extLst>
          </p:cNvPr>
          <p:cNvSpPr>
            <a:spLocks noGrp="1"/>
          </p:cNvSpPr>
          <p:nvPr>
            <p:ph type="dt" sz="half" idx="10"/>
          </p:nvPr>
        </p:nvSpPr>
        <p:spPr/>
        <p:txBody>
          <a:bodyPr/>
          <a:lstStyle/>
          <a:p>
            <a:fld id="{34277D9D-575D-408F-BC00-81930DD21E0C}" type="datetime1">
              <a:rPr lang="en-US" smtClean="0"/>
              <a:t>9/10/2023</a:t>
            </a:fld>
            <a:endParaRPr lang="en-US"/>
          </a:p>
        </p:txBody>
      </p:sp>
      <p:sp>
        <p:nvSpPr>
          <p:cNvPr id="3" name="Footer Placeholder 2">
            <a:extLst>
              <a:ext uri="{FF2B5EF4-FFF2-40B4-BE49-F238E27FC236}">
                <a16:creationId xmlns:a16="http://schemas.microsoft.com/office/drawing/2014/main" id="{E5C5E50C-BDA3-4620-9EA5-491C45CC5D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BA01AE-1C55-4241-9B70-C352B5B42738}"/>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117517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649F-EBC6-4444-8735-7A664858A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93EF34-2CDA-470A-A164-F875F70BE7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404077-C0C1-4964-A6F0-8677E35B8A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9E78C-0C7B-410D-B5B2-D62E7E7FBB23}"/>
              </a:ext>
            </a:extLst>
          </p:cNvPr>
          <p:cNvSpPr>
            <a:spLocks noGrp="1"/>
          </p:cNvSpPr>
          <p:nvPr>
            <p:ph type="dt" sz="half" idx="10"/>
          </p:nvPr>
        </p:nvSpPr>
        <p:spPr/>
        <p:txBody>
          <a:bodyPr/>
          <a:lstStyle/>
          <a:p>
            <a:fld id="{6C28B04D-2BB4-45B0-95C8-8463B484E624}" type="datetime1">
              <a:rPr lang="en-US" smtClean="0"/>
              <a:t>9/10/2023</a:t>
            </a:fld>
            <a:endParaRPr lang="en-US"/>
          </a:p>
        </p:txBody>
      </p:sp>
      <p:sp>
        <p:nvSpPr>
          <p:cNvPr id="6" name="Footer Placeholder 5">
            <a:extLst>
              <a:ext uri="{FF2B5EF4-FFF2-40B4-BE49-F238E27FC236}">
                <a16:creationId xmlns:a16="http://schemas.microsoft.com/office/drawing/2014/main" id="{31A6A649-A748-4D25-9C11-CA49F2376F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38498-5A68-4DB0-B8FD-087D70BC708B}"/>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454960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FDDC-81A8-490F-9424-AB3EE9C174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A23A38-2E45-456A-A820-7C62E7163B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4BA59C-3717-4A8F-BBA1-44708F5C96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7158AB-92D1-4FCA-9E1C-04425BC233FB}"/>
              </a:ext>
            </a:extLst>
          </p:cNvPr>
          <p:cNvSpPr>
            <a:spLocks noGrp="1"/>
          </p:cNvSpPr>
          <p:nvPr>
            <p:ph type="dt" sz="half" idx="10"/>
          </p:nvPr>
        </p:nvSpPr>
        <p:spPr/>
        <p:txBody>
          <a:bodyPr/>
          <a:lstStyle/>
          <a:p>
            <a:fld id="{0673E604-A7EB-450D-B2C8-9261155E54D8}" type="datetime1">
              <a:rPr lang="en-US" smtClean="0"/>
              <a:t>9/10/2023</a:t>
            </a:fld>
            <a:endParaRPr lang="en-US"/>
          </a:p>
        </p:txBody>
      </p:sp>
      <p:sp>
        <p:nvSpPr>
          <p:cNvPr id="6" name="Footer Placeholder 5">
            <a:extLst>
              <a:ext uri="{FF2B5EF4-FFF2-40B4-BE49-F238E27FC236}">
                <a16:creationId xmlns:a16="http://schemas.microsoft.com/office/drawing/2014/main" id="{6CA91401-D04B-4B8F-BAC7-2EB6C03CB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214FA-CCE7-4E80-ADC4-4862F04D2889}"/>
              </a:ext>
            </a:extLst>
          </p:cNvPr>
          <p:cNvSpPr>
            <a:spLocks noGrp="1"/>
          </p:cNvSpPr>
          <p:nvPr>
            <p:ph type="sldNum" sz="quarter" idx="12"/>
          </p:nvPr>
        </p:nvSpPr>
        <p:spPr/>
        <p:txBody>
          <a:bodyPr/>
          <a:lstStyle/>
          <a:p>
            <a:fld id="{E84C3226-1C3B-4BDF-A3DB-4F01E2B1878D}" type="slidenum">
              <a:rPr lang="en-US" smtClean="0"/>
              <a:t>‹#›</a:t>
            </a:fld>
            <a:endParaRPr lang="en-US"/>
          </a:p>
        </p:txBody>
      </p:sp>
    </p:spTree>
    <p:extLst>
      <p:ext uri="{BB962C8B-B14F-4D97-AF65-F5344CB8AC3E}">
        <p14:creationId xmlns:p14="http://schemas.microsoft.com/office/powerpoint/2010/main" val="1022830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682463-980C-48DD-B6D6-FA21457E37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63161-772A-4497-9299-059549C79B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2B4B7-BECC-4CB4-AA43-70329D962A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25F322-C6DC-429C-81CB-F42108626D9D}" type="datetime1">
              <a:rPr lang="en-US" smtClean="0"/>
              <a:t>9/10/2023</a:t>
            </a:fld>
            <a:endParaRPr lang="en-US"/>
          </a:p>
        </p:txBody>
      </p:sp>
      <p:sp>
        <p:nvSpPr>
          <p:cNvPr id="5" name="Footer Placeholder 4">
            <a:extLst>
              <a:ext uri="{FF2B5EF4-FFF2-40B4-BE49-F238E27FC236}">
                <a16:creationId xmlns:a16="http://schemas.microsoft.com/office/drawing/2014/main" id="{8552C794-924D-46BE-A625-4E1CA11AB0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E93FDD-3603-4FD5-B7B6-CAEFFB8F48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C3226-1C3B-4BDF-A3DB-4F01E2B1878D}" type="slidenum">
              <a:rPr lang="en-US" smtClean="0"/>
              <a:t>‹#›</a:t>
            </a:fld>
            <a:endParaRPr lang="en-US"/>
          </a:p>
        </p:txBody>
      </p:sp>
    </p:spTree>
    <p:extLst>
      <p:ext uri="{BB962C8B-B14F-4D97-AF65-F5344CB8AC3E}">
        <p14:creationId xmlns:p14="http://schemas.microsoft.com/office/powerpoint/2010/main" val="26524177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6.gif"/></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gif"/><Relationship Id="rId4" Type="http://schemas.openxmlformats.org/officeDocument/2006/relationships/image" Target="../media/image13.gif"/></Relationships>
</file>

<file path=ppt/slides/_rels/slide19.xml.rels><?xml version="1.0" encoding="UTF-8" standalone="yes"?>
<Relationships xmlns="http://schemas.openxmlformats.org/package/2006/relationships"><Relationship Id="rId8" Type="http://schemas.openxmlformats.org/officeDocument/2006/relationships/image" Target="../media/image40.gif"/><Relationship Id="rId3" Type="http://schemas.openxmlformats.org/officeDocument/2006/relationships/image" Target="../media/image5.gif"/><Relationship Id="rId7" Type="http://schemas.openxmlformats.org/officeDocument/2006/relationships/image" Target="../media/image39.g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gif"/><Relationship Id="rId5" Type="http://schemas.openxmlformats.org/officeDocument/2006/relationships/image" Target="../media/image1.png"/><Relationship Id="rId4" Type="http://schemas.openxmlformats.org/officeDocument/2006/relationships/image" Target="../media/image4.jpg"/><Relationship Id="rId9" Type="http://schemas.openxmlformats.org/officeDocument/2006/relationships/image" Target="../media/image41.gif"/></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1.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4.jpg"/><Relationship Id="rId7"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gif"/><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gif"/><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jpg"/><Relationship Id="rId7"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6.gif"/><Relationship Id="rId4" Type="http://schemas.openxmlformats.org/officeDocument/2006/relationships/image" Target="../media/image14.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gi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155575" y="253834"/>
            <a:ext cx="5762146" cy="1180519"/>
          </a:xfrm>
          <a:prstGeom prst="rect">
            <a:avLst/>
          </a:prstGeom>
          <a:noFill/>
          <a:ln>
            <a:noFill/>
          </a:ln>
        </p:spPr>
      </p:pic>
      <p:sp>
        <p:nvSpPr>
          <p:cNvPr id="89" name="Google Shape;89;p1"/>
          <p:cNvSpPr txBox="1"/>
          <p:nvPr/>
        </p:nvSpPr>
        <p:spPr>
          <a:xfrm>
            <a:off x="656948" y="2150533"/>
            <a:ext cx="10833550" cy="2236510"/>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None/>
            </a:pPr>
            <a:r>
              <a:rPr lang="en-US" sz="3200" b="1" i="0" u="none" strike="noStrike" cap="none" dirty="0">
                <a:solidFill>
                  <a:srgbClr val="0070C0"/>
                </a:solidFill>
                <a:latin typeface="Arial"/>
                <a:ea typeface="Arial"/>
                <a:cs typeface="Arial"/>
                <a:sym typeface="Arial"/>
              </a:rPr>
              <a:t>CHƯƠNG 3</a:t>
            </a:r>
            <a:endParaRPr dirty="0"/>
          </a:p>
          <a:p>
            <a:pPr marL="1223010" marR="5080" indent="-1210945" algn="ctr">
              <a:lnSpc>
                <a:spcPct val="120000"/>
              </a:lnSpc>
              <a:spcBef>
                <a:spcPts val="100"/>
              </a:spcBef>
            </a:pPr>
            <a:r>
              <a:rPr lang="vi-VN" sz="4000" dirty="0">
                <a:ln w="18415" cmpd="sng">
                  <a:solidFill>
                    <a:srgbClr val="FF0000"/>
                  </a:solidFill>
                  <a:prstDash val="solid"/>
                </a:ln>
                <a:solidFill>
                  <a:srgbClr val="FF0000"/>
                </a:solidFill>
                <a:effectLst>
                  <a:outerShdw blurRad="63500" dir="3600000" algn="tl" rotWithShape="0">
                    <a:srgbClr val="000000">
                      <a:alpha val="70000"/>
                    </a:srgbClr>
                  </a:outerShdw>
                </a:effectLst>
                <a:ea typeface="Tahoma" panose="020B0604030504040204" pitchFamily="34" charset="0"/>
                <a:cs typeface="Tahoma" panose="020B0604030504040204" pitchFamily="34" charset="0"/>
              </a:rPr>
              <a:t>MỘT SỐ VẤN ĐỀ CƠ BẢN VỀ LUẬT HÌNH SỰ</a:t>
            </a:r>
          </a:p>
          <a:p>
            <a:pPr marL="12700" marR="0" lvl="0" indent="0" algn="ctr" rtl="0">
              <a:lnSpc>
                <a:spcPct val="100000"/>
              </a:lnSpc>
              <a:spcBef>
                <a:spcPts val="100"/>
              </a:spcBef>
              <a:spcAft>
                <a:spcPts val="0"/>
              </a:spcAft>
              <a:buNone/>
            </a:pPr>
            <a:endParaRPr sz="3000" b="1" i="0" u="none" strike="noStrike" cap="none" dirty="0">
              <a:solidFill>
                <a:srgbClr val="0070C0"/>
              </a:solidFill>
              <a:latin typeface="Arial" panose="020B0604020202020204" pitchFamily="34" charset="0"/>
              <a:ea typeface="Arial"/>
              <a:cs typeface="Arial" panose="020B0604020202020204" pitchFamily="34" charset="0"/>
              <a:sym typeface="Arial"/>
            </a:endParaRPr>
          </a:p>
          <a:p>
            <a:pPr marL="12700" marR="0" lvl="0" indent="0" algn="ctr" rtl="0">
              <a:lnSpc>
                <a:spcPct val="100000"/>
              </a:lnSpc>
              <a:spcBef>
                <a:spcPts val="100"/>
              </a:spcBef>
              <a:spcAft>
                <a:spcPts val="0"/>
              </a:spcAft>
              <a:buNone/>
            </a:pPr>
            <a:endParaRPr sz="3200" b="1" i="0" u="none" strike="noStrike" cap="none" dirty="0">
              <a:solidFill>
                <a:srgbClr val="0070C0"/>
              </a:solidFill>
              <a:latin typeface="Arial"/>
              <a:ea typeface="Arial"/>
              <a:cs typeface="Arial"/>
              <a:sym typeface="Arial"/>
            </a:endParaRPr>
          </a:p>
        </p:txBody>
      </p:sp>
      <p:sp>
        <p:nvSpPr>
          <p:cNvPr id="90" name="Google Shape;90;p1"/>
          <p:cNvSpPr/>
          <p:nvPr/>
        </p:nvSpPr>
        <p:spPr>
          <a:xfrm>
            <a:off x="4104322" y="3902372"/>
            <a:ext cx="3958432" cy="88992"/>
          </a:xfrm>
          <a:custGeom>
            <a:avLst/>
            <a:gdLst/>
            <a:ahLst/>
            <a:cxnLst/>
            <a:rect l="l" t="t" r="r" b="b"/>
            <a:pathLst>
              <a:path w="4686300" h="120000" extrusionOk="0">
                <a:moveTo>
                  <a:pt x="0" y="0"/>
                </a:moveTo>
                <a:lnTo>
                  <a:pt x="4686300" y="0"/>
                </a:lnTo>
              </a:path>
            </a:pathLst>
          </a:custGeom>
          <a:noFill/>
          <a:ln w="5715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0" marR="0" lvl="0" indent="0" algn="ctr" rtl="0">
              <a:spcBef>
                <a:spcPts val="0"/>
              </a:spcBef>
              <a:spcAft>
                <a:spcPts val="0"/>
              </a:spcAft>
              <a:buNone/>
            </a:pPr>
            <a:endParaRPr sz="1800" b="0" i="0" u="none" strike="noStrike" cap="none">
              <a:solidFill>
                <a:srgbClr val="1F3864"/>
              </a:solidFill>
              <a:latin typeface="Arial"/>
              <a:ea typeface="Arial"/>
              <a:cs typeface="Arial"/>
              <a:sym typeface="Arial"/>
            </a:endParaRPr>
          </a:p>
        </p:txBody>
      </p:sp>
      <p:sp>
        <p:nvSpPr>
          <p:cNvPr id="91" name="Google Shape;91;p1"/>
          <p:cNvSpPr txBox="1"/>
          <p:nvPr/>
        </p:nvSpPr>
        <p:spPr>
          <a:xfrm flipH="1">
            <a:off x="6825671" y="4922982"/>
            <a:ext cx="4664826" cy="1528624"/>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2400" b="1" i="0" u="sng" strike="noStrike" cap="none" dirty="0">
                <a:solidFill>
                  <a:schemeClr val="dk1"/>
                </a:solidFill>
                <a:latin typeface="Arial"/>
                <a:ea typeface="Arial"/>
                <a:cs typeface="Arial"/>
                <a:sym typeface="Arial"/>
              </a:rPr>
              <a:t>GV</a:t>
            </a:r>
            <a:r>
              <a:rPr lang="en-US" sz="2400" b="1" i="0" u="none" strike="noStrike" cap="none" dirty="0">
                <a:solidFill>
                  <a:schemeClr val="dk1"/>
                </a:solidFill>
                <a:latin typeface="Arial"/>
                <a:ea typeface="Arial"/>
                <a:cs typeface="Arial"/>
                <a:sym typeface="Arial"/>
              </a:rPr>
              <a:t>: Võ </a:t>
            </a:r>
            <a:r>
              <a:rPr lang="en-US" sz="2400" b="1" i="0" u="none" strike="noStrike" cap="none" dirty="0" err="1">
                <a:solidFill>
                  <a:schemeClr val="dk1"/>
                </a:solidFill>
                <a:latin typeface="Arial"/>
                <a:ea typeface="Arial"/>
                <a:cs typeface="Arial"/>
                <a:sym typeface="Arial"/>
              </a:rPr>
              <a:t>Thị</a:t>
            </a:r>
            <a:r>
              <a:rPr lang="en-US" sz="2400" b="1" i="0" u="none" strike="noStrike" cap="none" dirty="0">
                <a:solidFill>
                  <a:schemeClr val="dk1"/>
                </a:solidFill>
                <a:latin typeface="Arial"/>
                <a:ea typeface="Arial"/>
                <a:cs typeface="Arial"/>
                <a:sym typeface="Arial"/>
              </a:rPr>
              <a:t> </a:t>
            </a:r>
            <a:r>
              <a:rPr lang="en-US" sz="2400" b="1" i="0" u="none" strike="noStrike" cap="none" dirty="0" err="1">
                <a:solidFill>
                  <a:schemeClr val="dk1"/>
                </a:solidFill>
                <a:latin typeface="Arial"/>
                <a:ea typeface="Arial"/>
                <a:cs typeface="Arial"/>
                <a:sym typeface="Arial"/>
              </a:rPr>
              <a:t>Mỹ</a:t>
            </a:r>
            <a:r>
              <a:rPr lang="en-US" sz="2400" b="1" i="0" u="none" strike="noStrike" cap="none" dirty="0">
                <a:solidFill>
                  <a:schemeClr val="dk1"/>
                </a:solidFill>
                <a:latin typeface="Arial"/>
                <a:ea typeface="Arial"/>
                <a:cs typeface="Arial"/>
                <a:sym typeface="Arial"/>
              </a:rPr>
              <a:t> </a:t>
            </a:r>
            <a:r>
              <a:rPr lang="en-US" sz="2400" b="1" i="0" u="none" strike="noStrike" cap="none" dirty="0" err="1">
                <a:solidFill>
                  <a:schemeClr val="dk1"/>
                </a:solidFill>
                <a:latin typeface="Arial"/>
                <a:ea typeface="Arial"/>
                <a:cs typeface="Arial"/>
                <a:sym typeface="Arial"/>
              </a:rPr>
              <a:t>Hương</a:t>
            </a:r>
            <a:endParaRPr sz="2400" b="1" i="0" u="none" strike="noStrike" cap="none" dirty="0">
              <a:solidFill>
                <a:schemeClr val="dk1"/>
              </a:solidFill>
              <a:latin typeface="Arial"/>
              <a:ea typeface="Arial"/>
              <a:cs typeface="Arial"/>
              <a:sym typeface="Arial"/>
            </a:endParaRPr>
          </a:p>
          <a:p>
            <a:pPr marL="12700" marR="0" lvl="0" indent="0" algn="l" rtl="0">
              <a:spcBef>
                <a:spcPts val="100"/>
              </a:spcBef>
              <a:spcAft>
                <a:spcPts val="0"/>
              </a:spcAft>
              <a:buNone/>
            </a:pPr>
            <a:r>
              <a:rPr lang="en-US" sz="2400" b="0" i="0" u="none" strike="noStrike" cap="none" dirty="0">
                <a:solidFill>
                  <a:schemeClr val="dk1"/>
                </a:solidFill>
                <a:latin typeface="Arial"/>
                <a:ea typeface="Arial"/>
                <a:cs typeface="Arial"/>
                <a:sym typeface="Arial"/>
              </a:rPr>
              <a:t>     huongvtm@hcmute.edu.vn</a:t>
            </a:r>
            <a:endParaRPr dirty="0"/>
          </a:p>
          <a:p>
            <a:pPr marL="12700" marR="0" lvl="0" indent="0" algn="l" rtl="0">
              <a:lnSpc>
                <a:spcPct val="100000"/>
              </a:lnSpc>
              <a:spcBef>
                <a:spcPts val="100"/>
              </a:spcBef>
              <a:spcAft>
                <a:spcPts val="0"/>
              </a:spcAft>
              <a:buNone/>
            </a:pPr>
            <a:endParaRPr sz="2400" b="1" i="0" u="none" strike="noStrike" cap="none" dirty="0">
              <a:solidFill>
                <a:schemeClr val="dk1"/>
              </a:solidFill>
              <a:latin typeface="Arial"/>
              <a:ea typeface="Arial"/>
              <a:cs typeface="Arial"/>
              <a:sym typeface="Arial"/>
            </a:endParaRPr>
          </a:p>
          <a:p>
            <a:pPr marL="12700" marR="0" lvl="0" indent="0" algn="l" rtl="0">
              <a:lnSpc>
                <a:spcPct val="100000"/>
              </a:lnSpc>
              <a:spcBef>
                <a:spcPts val="100"/>
              </a:spcBef>
              <a:spcAft>
                <a:spcPts val="0"/>
              </a:spcAft>
              <a:buNone/>
            </a:pPr>
            <a:endParaRPr sz="2400" b="1" i="0" u="none" strike="noStrike" cap="none" dirty="0">
              <a:solidFill>
                <a:schemeClr val="dk1"/>
              </a:solidFill>
              <a:latin typeface="Arial"/>
              <a:ea typeface="Arial"/>
              <a:cs typeface="Arial"/>
              <a:sym typeface="Arial"/>
            </a:endParaRPr>
          </a:p>
        </p:txBody>
      </p:sp>
      <p:sp>
        <p:nvSpPr>
          <p:cNvPr id="93" name="Google Shape;93;p1" descr="Gmail Email Biểu Tượng - Miễn Phí vector hình ảnh trên Pixabay - Pixabay"/>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4" name="Google Shape;94;p1"/>
          <p:cNvPicPr preferRelativeResize="0"/>
          <p:nvPr/>
        </p:nvPicPr>
        <p:blipFill rotWithShape="1">
          <a:blip r:embed="rId4">
            <a:alphaModFix/>
          </a:blip>
          <a:srcRect/>
          <a:stretch/>
        </p:blipFill>
        <p:spPr>
          <a:xfrm>
            <a:off x="6691412" y="5391731"/>
            <a:ext cx="493852" cy="290167"/>
          </a:xfrm>
          <a:prstGeom prst="rect">
            <a:avLst/>
          </a:prstGeom>
          <a:noFill/>
          <a:ln>
            <a:noFill/>
          </a:ln>
        </p:spPr>
      </p:pic>
      <p:pic>
        <p:nvPicPr>
          <p:cNvPr id="2" name="Picture 1">
            <a:extLst>
              <a:ext uri="{FF2B5EF4-FFF2-40B4-BE49-F238E27FC236}">
                <a16:creationId xmlns:a16="http://schemas.microsoft.com/office/drawing/2014/main" id="{C5B3C72C-2A83-EC8A-E3DF-D47F7932F7FC}"/>
              </a:ext>
            </a:extLst>
          </p:cNvPr>
          <p:cNvPicPr>
            <a:picLocks noChangeAspect="1"/>
          </p:cNvPicPr>
          <p:nvPr/>
        </p:nvPicPr>
        <p:blipFill>
          <a:blip r:embed="rId5"/>
          <a:stretch>
            <a:fillRect/>
          </a:stretch>
        </p:blipFill>
        <p:spPr>
          <a:xfrm>
            <a:off x="11186073" y="43504"/>
            <a:ext cx="1005927" cy="420660"/>
          </a:xfrm>
          <a:prstGeom prst="rect">
            <a:avLst/>
          </a:prstGeom>
        </p:spPr>
      </p:pic>
      <p:sp>
        <p:nvSpPr>
          <p:cNvPr id="3" name="Slide Number Placeholder 2">
            <a:extLst>
              <a:ext uri="{FF2B5EF4-FFF2-40B4-BE49-F238E27FC236}">
                <a16:creationId xmlns:a16="http://schemas.microsoft.com/office/drawing/2014/main" id="{F1D7500A-A3AD-D417-8E0E-707844DB579D}"/>
              </a:ext>
            </a:extLst>
          </p:cNvPr>
          <p:cNvSpPr>
            <a:spLocks noGrp="1"/>
          </p:cNvSpPr>
          <p:nvPr>
            <p:ph type="sldNum" sz="quarter" idx="12"/>
          </p:nvPr>
        </p:nvSpPr>
        <p:spPr/>
        <p:txBody>
          <a:bodyPr/>
          <a:lstStyle/>
          <a:p>
            <a:fld id="{EAB43655-9951-417E-8DAD-82CDD8B26720}" type="slidenum">
              <a:rPr lang="en-US" smtClean="0"/>
              <a:t>1</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F19B7D9B-2ABC-F305-DC01-812D79543DA9}"/>
              </a:ext>
            </a:extLst>
          </p:cNvPr>
          <p:cNvSpPr txBox="1"/>
          <p:nvPr/>
        </p:nvSpPr>
        <p:spPr>
          <a:xfrm>
            <a:off x="155575" y="1786698"/>
            <a:ext cx="3798911" cy="461665"/>
          </a:xfrm>
          <a:prstGeom prst="rect">
            <a:avLst/>
          </a:prstGeom>
          <a:noFill/>
        </p:spPr>
        <p:txBody>
          <a:bodyPr wrap="square">
            <a:spAutoFit/>
          </a:bodyPr>
          <a:lstStyle/>
          <a:p>
            <a:pPr marL="285750" indent="-285750">
              <a:buFont typeface="Wingdings" panose="05000000000000000000" pitchFamily="2" charset="2"/>
              <a:buChar char="q"/>
            </a:pPr>
            <a:r>
              <a:rPr lang="en-US" sz="2400" b="1" kern="0" dirty="0">
                <a:solidFill>
                  <a:srgbClr val="FF0000"/>
                </a:solidFill>
                <a:ea typeface="Times New Roman" panose="02020603050405020304" pitchFamily="18" charset="0"/>
              </a:rPr>
              <a:t> </a:t>
            </a:r>
            <a:r>
              <a:rPr lang="vi-VN" sz="2400" b="1" kern="0" dirty="0">
                <a:solidFill>
                  <a:srgbClr val="FF0000"/>
                </a:solidFill>
                <a:ea typeface="Times New Roman" panose="02020603050405020304" pitchFamily="18" charset="0"/>
              </a:rPr>
              <a:t>Người thực hành</a:t>
            </a:r>
          </a:p>
        </p:txBody>
      </p:sp>
      <p:sp>
        <p:nvSpPr>
          <p:cNvPr id="11" name="TextBox 10">
            <a:extLst>
              <a:ext uri="{FF2B5EF4-FFF2-40B4-BE49-F238E27FC236}">
                <a16:creationId xmlns:a16="http://schemas.microsoft.com/office/drawing/2014/main" id="{DE1B35E2-EF95-1F4C-C276-A84E3D3A756B}"/>
              </a:ext>
            </a:extLst>
          </p:cNvPr>
          <p:cNvSpPr txBox="1"/>
          <p:nvPr/>
        </p:nvSpPr>
        <p:spPr>
          <a:xfrm>
            <a:off x="355107" y="2849325"/>
            <a:ext cx="6578353" cy="2672526"/>
          </a:xfrm>
          <a:prstGeom prst="rect">
            <a:avLst/>
          </a:prstGeom>
          <a:no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vi-VN" sz="2400" b="1" i="1" u="none" strike="noStrike" kern="0" cap="none" spc="0" normalizeH="0" baseline="0" noProof="0" dirty="0">
                <a:ln>
                  <a:noFill/>
                </a:ln>
                <a:solidFill>
                  <a:prstClr val="black"/>
                </a:solidFill>
                <a:effectLst/>
                <a:uLnTx/>
                <a:uFillTx/>
              </a:rPr>
              <a:t>Tội chống người thi hành công vụ</a:t>
            </a:r>
          </a:p>
          <a:p>
            <a:pPr marL="0" marR="0" lvl="0" indent="0" algn="just" defTabSz="914400" eaLnBrk="1" fontAlgn="auto" latinLnBrk="0" hangingPunct="1">
              <a:lnSpc>
                <a:spcPct val="150000"/>
              </a:lnSpc>
              <a:spcBef>
                <a:spcPts val="0"/>
              </a:spcBef>
              <a:spcAft>
                <a:spcPts val="0"/>
              </a:spcAft>
              <a:buClrTx/>
              <a:buSzTx/>
              <a:buFontTx/>
              <a:buNone/>
              <a:tabLst/>
              <a:defRPr/>
            </a:pPr>
            <a:r>
              <a:rPr kumimoji="0" lang="vi-VN" sz="2400" b="0" i="0" u="none" strike="noStrike" kern="0" cap="none" spc="0" normalizeH="0" baseline="0" noProof="0" dirty="0">
                <a:ln>
                  <a:noFill/>
                </a:ln>
                <a:solidFill>
                  <a:prstClr val="black"/>
                </a:solidFill>
                <a:effectLst/>
                <a:uLnTx/>
                <a:uFillTx/>
              </a:rPr>
              <a:t>Người thực hành chịu mức hình phạt là bị phạt cải tạo không giam giữ đến 03 năm hoặc phạt tù từ 06 tháng đến 03 năm.</a:t>
            </a:r>
            <a:endParaRPr kumimoji="0" lang="en-US" sz="2400" b="0" i="0" u="none" strike="noStrike" kern="0" cap="none" spc="0" normalizeH="0" baseline="0" noProof="0" dirty="0">
              <a:ln>
                <a:noFill/>
              </a:ln>
              <a:solidFill>
                <a:prstClr val="black"/>
              </a:solidFill>
              <a:effectLst/>
              <a:uLnTx/>
              <a:uFillTx/>
            </a:endParaRPr>
          </a:p>
          <a:p>
            <a:pPr marL="0" marR="0" lvl="0" indent="0" algn="r" defTabSz="914400" eaLnBrk="1" fontAlgn="auto" latinLnBrk="0" hangingPunct="1">
              <a:lnSpc>
                <a:spcPct val="150000"/>
              </a:lnSpc>
              <a:spcBef>
                <a:spcPts val="0"/>
              </a:spcBef>
              <a:spcAft>
                <a:spcPts val="0"/>
              </a:spcAft>
              <a:buClrTx/>
              <a:buSzTx/>
              <a:buFontTx/>
              <a:buNone/>
              <a:tabLst/>
              <a:defRPr/>
            </a:pPr>
            <a:r>
              <a:rPr lang="en-US" i="1" kern="0" dirty="0">
                <a:solidFill>
                  <a:prstClr val="black"/>
                </a:solidFill>
              </a:rPr>
              <a:t>(</a:t>
            </a:r>
            <a:r>
              <a:rPr lang="en-US" i="1" kern="0" dirty="0" err="1">
                <a:solidFill>
                  <a:prstClr val="black"/>
                </a:solidFill>
              </a:rPr>
              <a:t>Khoản</a:t>
            </a:r>
            <a:r>
              <a:rPr lang="en-US" i="1" kern="0" dirty="0">
                <a:solidFill>
                  <a:prstClr val="black"/>
                </a:solidFill>
              </a:rPr>
              <a:t> 1, </a:t>
            </a:r>
            <a:r>
              <a:rPr lang="en-US" i="1" kern="0" dirty="0" err="1">
                <a:solidFill>
                  <a:prstClr val="black"/>
                </a:solidFill>
              </a:rPr>
              <a:t>điều</a:t>
            </a:r>
            <a:r>
              <a:rPr lang="en-US" i="1" kern="0" dirty="0">
                <a:solidFill>
                  <a:prstClr val="black"/>
                </a:solidFill>
              </a:rPr>
              <a:t> 330 BLHS 2015)</a:t>
            </a:r>
            <a:endParaRPr kumimoji="0" lang="vi-VN" b="0" i="1" u="none" strike="noStrike" kern="0" cap="none" spc="0" normalizeH="0" baseline="0" noProof="0" dirty="0">
              <a:ln>
                <a:noFill/>
              </a:ln>
              <a:solidFill>
                <a:prstClr val="black"/>
              </a:solidFill>
              <a:effectLst/>
              <a:uLnTx/>
              <a:uFillTx/>
            </a:endParaRPr>
          </a:p>
        </p:txBody>
      </p:sp>
      <p:pic>
        <p:nvPicPr>
          <p:cNvPr id="9218" name="Picture 2" descr="Phân tích tội chống người thi hành công vụ"/>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0824" y="2540773"/>
            <a:ext cx="4572000" cy="408565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8A3CA7D-2962-B5B0-7918-A0ED5EDBE519}"/>
              </a:ext>
            </a:extLst>
          </p:cNvPr>
          <p:cNvSpPr>
            <a:spLocks noGrp="1"/>
          </p:cNvSpPr>
          <p:nvPr>
            <p:ph type="sldNum" sz="quarter" idx="12"/>
          </p:nvPr>
        </p:nvSpPr>
        <p:spPr/>
        <p:txBody>
          <a:bodyPr/>
          <a:lstStyle/>
          <a:p>
            <a:fld id="{E84C3226-1C3B-4BDF-A3DB-4F01E2B1878D}" type="slidenum">
              <a:rPr lang="en-US" smtClean="0"/>
              <a:t>10</a:t>
            </a:fld>
            <a:endParaRPr lang="en-US"/>
          </a:p>
        </p:txBody>
      </p:sp>
    </p:spTree>
    <p:extLst>
      <p:ext uri="{BB962C8B-B14F-4D97-AF65-F5344CB8AC3E}">
        <p14:creationId xmlns:p14="http://schemas.microsoft.com/office/powerpoint/2010/main" val="15873276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circle(in)">
                                      <p:cBhvr>
                                        <p:cTn id="10"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F19B7D9B-2ABC-F305-DC01-812D79543DA9}"/>
              </a:ext>
            </a:extLst>
          </p:cNvPr>
          <p:cNvSpPr txBox="1"/>
          <p:nvPr/>
        </p:nvSpPr>
        <p:spPr>
          <a:xfrm>
            <a:off x="88777" y="1786698"/>
            <a:ext cx="2698253" cy="461665"/>
          </a:xfrm>
          <a:prstGeom prst="rect">
            <a:avLst/>
          </a:prstGeom>
          <a:noFill/>
        </p:spPr>
        <p:txBody>
          <a:bodyPr wrap="square">
            <a:spAutoFit/>
          </a:bodyPr>
          <a:lstStyle/>
          <a:p>
            <a:pPr marL="285750" indent="-285750">
              <a:buFont typeface="Wingdings" panose="05000000000000000000" pitchFamily="2" charset="2"/>
              <a:buChar char="q"/>
            </a:pPr>
            <a:r>
              <a:rPr lang="vi-VN" sz="2400" b="1" kern="0" dirty="0">
                <a:solidFill>
                  <a:srgbClr val="FF0000"/>
                </a:solidFill>
                <a:ea typeface="Times New Roman" panose="02020603050405020304" pitchFamily="18" charset="0"/>
              </a:rPr>
              <a:t>Người tổ chức</a:t>
            </a:r>
          </a:p>
        </p:txBody>
      </p:sp>
      <p:sp>
        <p:nvSpPr>
          <p:cNvPr id="11" name="TextBox 10">
            <a:extLst>
              <a:ext uri="{FF2B5EF4-FFF2-40B4-BE49-F238E27FC236}">
                <a16:creationId xmlns:a16="http://schemas.microsoft.com/office/drawing/2014/main" id="{8359E789-1CAB-2D97-F8A3-48743E15A76B}"/>
              </a:ext>
            </a:extLst>
          </p:cNvPr>
          <p:cNvSpPr txBox="1"/>
          <p:nvPr/>
        </p:nvSpPr>
        <p:spPr>
          <a:xfrm rot="10800000" flipV="1">
            <a:off x="1533235" y="2605917"/>
            <a:ext cx="10674865" cy="430887"/>
          </a:xfrm>
          <a:prstGeom prst="rect">
            <a:avLst/>
          </a:prstGeom>
          <a:noFill/>
        </p:spPr>
        <p:txBody>
          <a:bodyPr wrap="square">
            <a:spAutoFit/>
          </a:bodyPr>
          <a:lstStyle/>
          <a:p>
            <a:r>
              <a:rPr lang="vi-VN" sz="2200" b="1" i="1" dirty="0"/>
              <a:t>Người tổ chức là người chủ mưu, cầm đầu, chỉ huy việc thực hiện tội phạm. </a:t>
            </a:r>
            <a:endParaRPr kumimoji="0" lang="vi-VN" sz="2200" b="1" i="0" u="none" strike="noStrike" kern="0" cap="none" spc="0" normalizeH="0" baseline="0" noProof="0" dirty="0">
              <a:ln>
                <a:noFill/>
              </a:ln>
              <a:solidFill>
                <a:prstClr val="black"/>
              </a:solidFill>
              <a:effectLst/>
              <a:uLnTx/>
              <a:uFillTx/>
            </a:endParaRPr>
          </a:p>
        </p:txBody>
      </p:sp>
      <p:sp>
        <p:nvSpPr>
          <p:cNvPr id="15" name="AutoShape 6" descr="Tội xúi giục hoặc giúp người khác tự sát có hình phạt gì?">
            <a:extLst>
              <a:ext uri="{FF2B5EF4-FFF2-40B4-BE49-F238E27FC236}">
                <a16:creationId xmlns:a16="http://schemas.microsoft.com/office/drawing/2014/main" id="{13591ACB-C686-4CEE-AEC1-756089FE87C9}"/>
              </a:ext>
            </a:extLst>
          </p:cNvPr>
          <p:cNvSpPr>
            <a:spLocks noChangeAspect="1" noChangeArrowheads="1"/>
          </p:cNvSpPr>
          <p:nvPr/>
        </p:nvSpPr>
        <p:spPr bwMode="auto">
          <a:xfrm>
            <a:off x="7043051" y="4270872"/>
            <a:ext cx="226369"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Calibri" panose="020F0502020204030204"/>
            </a:endParaRPr>
          </a:p>
        </p:txBody>
      </p:sp>
      <p:sp>
        <p:nvSpPr>
          <p:cNvPr id="2" name="Slide Number Placeholder 1">
            <a:extLst>
              <a:ext uri="{FF2B5EF4-FFF2-40B4-BE49-F238E27FC236}">
                <a16:creationId xmlns:a16="http://schemas.microsoft.com/office/drawing/2014/main" id="{9ED934ED-407C-418E-E2CD-88AC3942A76B}"/>
              </a:ext>
            </a:extLst>
          </p:cNvPr>
          <p:cNvSpPr>
            <a:spLocks noGrp="1"/>
          </p:cNvSpPr>
          <p:nvPr>
            <p:ph type="sldNum" sz="quarter" idx="12"/>
          </p:nvPr>
        </p:nvSpPr>
        <p:spPr/>
        <p:txBody>
          <a:bodyPr/>
          <a:lstStyle/>
          <a:p>
            <a:fld id="{E84C3226-1C3B-4BDF-A3DB-4F01E2B1878D}" type="slidenum">
              <a:rPr lang="en-US" smtClean="0"/>
              <a:t>11</a:t>
            </a:fld>
            <a:endParaRPr lang="en-US"/>
          </a:p>
        </p:txBody>
      </p:sp>
      <p:pic>
        <p:nvPicPr>
          <p:cNvPr id="1026" name="Picture 2">
            <a:extLst>
              <a:ext uri="{FF2B5EF4-FFF2-40B4-BE49-F238E27FC236}">
                <a16:creationId xmlns:a16="http://schemas.microsoft.com/office/drawing/2014/main" id="{552470E2-9657-DD70-5FDB-4DD2E5433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6823" y="3961907"/>
            <a:ext cx="3142597" cy="1986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7B1E378E-15A1-73DD-A7FD-9019E95F083B}"/>
              </a:ext>
            </a:extLst>
          </p:cNvPr>
          <p:cNvPicPr>
            <a:picLocks noChangeAspect="1"/>
          </p:cNvPicPr>
          <p:nvPr/>
        </p:nvPicPr>
        <p:blipFill>
          <a:blip r:embed="rId5"/>
          <a:stretch>
            <a:fillRect/>
          </a:stretch>
        </p:blipFill>
        <p:spPr>
          <a:xfrm>
            <a:off x="8886357" y="3340777"/>
            <a:ext cx="2841884" cy="18601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356920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F19B7D9B-2ABC-F305-DC01-812D79543DA9}"/>
              </a:ext>
            </a:extLst>
          </p:cNvPr>
          <p:cNvSpPr txBox="1"/>
          <p:nvPr/>
        </p:nvSpPr>
        <p:spPr>
          <a:xfrm>
            <a:off x="0" y="1626360"/>
            <a:ext cx="2787030" cy="461665"/>
          </a:xfrm>
          <a:prstGeom prst="rect">
            <a:avLst/>
          </a:prstGeom>
          <a:noFill/>
        </p:spPr>
        <p:txBody>
          <a:bodyPr wrap="square">
            <a:spAutoFit/>
          </a:bodyPr>
          <a:lstStyle/>
          <a:p>
            <a:pPr marL="285750" indent="-285750">
              <a:buFont typeface="Wingdings" panose="05000000000000000000" pitchFamily="2" charset="2"/>
              <a:buChar char="q"/>
            </a:pPr>
            <a:r>
              <a:rPr lang="vi-VN" sz="2400" b="1" kern="0" dirty="0">
                <a:solidFill>
                  <a:srgbClr val="FF0000"/>
                </a:solidFill>
                <a:ea typeface="Times New Roman" panose="02020603050405020304" pitchFamily="18" charset="0"/>
              </a:rPr>
              <a:t>Người xúi giục</a:t>
            </a:r>
          </a:p>
        </p:txBody>
      </p:sp>
      <p:sp>
        <p:nvSpPr>
          <p:cNvPr id="11" name="TextBox 10">
            <a:extLst>
              <a:ext uri="{FF2B5EF4-FFF2-40B4-BE49-F238E27FC236}">
                <a16:creationId xmlns:a16="http://schemas.microsoft.com/office/drawing/2014/main" id="{8359E789-1CAB-2D97-F8A3-48743E15A76B}"/>
              </a:ext>
            </a:extLst>
          </p:cNvPr>
          <p:cNvSpPr txBox="1"/>
          <p:nvPr/>
        </p:nvSpPr>
        <p:spPr>
          <a:xfrm>
            <a:off x="4341092" y="2241581"/>
            <a:ext cx="5126181" cy="958660"/>
          </a:xfrm>
          <a:prstGeom prst="rect">
            <a:avLst/>
          </a:prstGeom>
          <a:noFill/>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schemeClr val="accent5">
                    <a:lumMod val="75000"/>
                  </a:schemeClr>
                </a:solidFill>
                <a:effectLst/>
                <a:uLnTx/>
                <a:uFillTx/>
              </a:rPr>
              <a:t>Người kích động, dụ dỗ, thúc đẩy người khác thực hiện tội phạm</a:t>
            </a:r>
          </a:p>
        </p:txBody>
      </p:sp>
      <p:sp>
        <p:nvSpPr>
          <p:cNvPr id="12" name="TextBox 11">
            <a:extLst>
              <a:ext uri="{FF2B5EF4-FFF2-40B4-BE49-F238E27FC236}">
                <a16:creationId xmlns:a16="http://schemas.microsoft.com/office/drawing/2014/main" id="{894D966C-F8C8-4D02-1F9B-58EA06E50DA8}"/>
              </a:ext>
            </a:extLst>
          </p:cNvPr>
          <p:cNvSpPr txBox="1"/>
          <p:nvPr/>
        </p:nvSpPr>
        <p:spPr>
          <a:xfrm>
            <a:off x="4341092" y="3208343"/>
            <a:ext cx="5126181" cy="965970"/>
          </a:xfrm>
          <a:prstGeom prst="rect">
            <a:avLst/>
          </a:prstGeom>
          <a:noFill/>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prstClr val="black"/>
                </a:solidFill>
                <a:effectLst/>
                <a:uLnTx/>
                <a:uFillTx/>
              </a:rPr>
              <a:t>Tùy vào trường hợp cụ thể mà nó nguy hiểm hơn hoặc ít nguy hiểm</a:t>
            </a:r>
            <a:endParaRPr kumimoji="0" lang="en-US" sz="2000" b="0" i="0" u="none" strike="noStrike" kern="0" cap="none" spc="0" normalizeH="0" baseline="0" noProof="0" dirty="0">
              <a:ln>
                <a:noFill/>
              </a:ln>
              <a:solidFill>
                <a:prstClr val="black"/>
              </a:solidFill>
              <a:effectLst/>
              <a:uLnTx/>
              <a:uFillTx/>
              <a:latin typeface="Calibri" panose="020F0502020204030204"/>
            </a:endParaRPr>
          </a:p>
        </p:txBody>
      </p:sp>
      <p:sp>
        <p:nvSpPr>
          <p:cNvPr id="13" name="TextBox 12">
            <a:extLst>
              <a:ext uri="{FF2B5EF4-FFF2-40B4-BE49-F238E27FC236}">
                <a16:creationId xmlns:a16="http://schemas.microsoft.com/office/drawing/2014/main" id="{401F4C78-CC3F-8F83-122D-CD7A44600B52}"/>
              </a:ext>
            </a:extLst>
          </p:cNvPr>
          <p:cNvSpPr txBox="1"/>
          <p:nvPr/>
        </p:nvSpPr>
        <p:spPr>
          <a:xfrm>
            <a:off x="4341092" y="4210090"/>
            <a:ext cx="5126181" cy="965970"/>
          </a:xfrm>
          <a:prstGeom prst="rect">
            <a:avLst/>
          </a:prstGeom>
          <a:noFill/>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srgbClr val="00B050"/>
                </a:solidFill>
                <a:effectLst/>
                <a:uLnTx/>
                <a:uFillTx/>
              </a:rPr>
              <a:t>Thường chịu mức  TNHS nhẹ hơn người tổ chức</a:t>
            </a:r>
            <a:endParaRPr kumimoji="0" lang="en-US" sz="2000" b="0" i="0" u="none" strike="noStrike" kern="0" cap="none" spc="0" normalizeH="0" baseline="0" noProof="0" dirty="0">
              <a:ln>
                <a:noFill/>
              </a:ln>
              <a:solidFill>
                <a:srgbClr val="00B050"/>
              </a:solidFill>
              <a:effectLst/>
              <a:uLnTx/>
              <a:uFillTx/>
              <a:latin typeface="Calibri" panose="020F0502020204030204"/>
            </a:endParaRPr>
          </a:p>
        </p:txBody>
      </p:sp>
      <p:sp>
        <p:nvSpPr>
          <p:cNvPr id="14" name="TextBox 13">
            <a:extLst>
              <a:ext uri="{FF2B5EF4-FFF2-40B4-BE49-F238E27FC236}">
                <a16:creationId xmlns:a16="http://schemas.microsoft.com/office/drawing/2014/main" id="{69E1A4D4-A8B5-F5B5-5290-841DC06597EB}"/>
              </a:ext>
            </a:extLst>
          </p:cNvPr>
          <p:cNvSpPr txBox="1"/>
          <p:nvPr/>
        </p:nvSpPr>
        <p:spPr>
          <a:xfrm>
            <a:off x="155574" y="5833060"/>
            <a:ext cx="8455025" cy="872034"/>
          </a:xfrm>
          <a:prstGeom prst="rect">
            <a:avLst/>
          </a:prstGeom>
          <a:noFill/>
        </p:spPr>
        <p:txBody>
          <a:bodyPr wrap="square">
            <a:spAutoFit/>
          </a:bodyPr>
          <a:lstStyle/>
          <a:p>
            <a:pPr lvl="0">
              <a:lnSpc>
                <a:spcPct val="150000"/>
              </a:lnSpc>
              <a:defRPr/>
            </a:pPr>
            <a:r>
              <a:rPr lang="en-US" b="1" i="1" kern="0" noProof="0" dirty="0" err="1">
                <a:solidFill>
                  <a:prstClr val="black"/>
                </a:solidFill>
              </a:rPr>
              <a:t>Điểm</a:t>
            </a:r>
            <a:r>
              <a:rPr lang="en-US" b="1" i="1" kern="0" noProof="0" dirty="0">
                <a:solidFill>
                  <a:prstClr val="black"/>
                </a:solidFill>
              </a:rPr>
              <a:t> c, </a:t>
            </a:r>
            <a:r>
              <a:rPr lang="en-US" b="1" i="1" kern="0" noProof="0" dirty="0" err="1">
                <a:solidFill>
                  <a:prstClr val="black"/>
                </a:solidFill>
              </a:rPr>
              <a:t>khoản</a:t>
            </a:r>
            <a:r>
              <a:rPr lang="en-US" b="1" i="1" kern="0" noProof="0" dirty="0">
                <a:solidFill>
                  <a:prstClr val="black"/>
                </a:solidFill>
              </a:rPr>
              <a:t> 2, </a:t>
            </a:r>
            <a:r>
              <a:rPr kumimoji="0" lang="vi-VN" sz="1800" b="1" i="1" u="none" strike="noStrike" kern="0" cap="none" spc="0" normalizeH="0" baseline="0" noProof="0" dirty="0">
                <a:ln>
                  <a:noFill/>
                </a:ln>
                <a:solidFill>
                  <a:prstClr val="black"/>
                </a:solidFill>
                <a:effectLst/>
                <a:uLnTx/>
                <a:uFillTx/>
              </a:rPr>
              <a:t>Điều 330 </a:t>
            </a:r>
            <a:r>
              <a:rPr lang="en-US" b="1" i="1" kern="0" dirty="0">
                <a:solidFill>
                  <a:prstClr val="black"/>
                </a:solidFill>
              </a:rPr>
              <a:t>BLHS 2015 </a:t>
            </a:r>
            <a:r>
              <a:rPr kumimoji="0" lang="vi-VN" sz="1800" b="1" i="1" u="none" strike="noStrike" kern="0" cap="none" spc="0" normalizeH="0" baseline="0" noProof="0" dirty="0">
                <a:ln>
                  <a:noFill/>
                </a:ln>
                <a:solidFill>
                  <a:prstClr val="black"/>
                </a:solidFill>
                <a:effectLst/>
                <a:uLnTx/>
                <a:uFillTx/>
              </a:rPr>
              <a:t>Tội chống người thi hành công vụ:</a:t>
            </a:r>
          </a:p>
          <a:p>
            <a:pPr marL="0" marR="0" lvl="0" indent="0" defTabSz="914400" eaLnBrk="1" fontAlgn="auto" latinLnBrk="0" hangingPunct="1">
              <a:lnSpc>
                <a:spcPct val="150000"/>
              </a:lnSpc>
              <a:spcBef>
                <a:spcPts val="0"/>
              </a:spcBef>
              <a:spcAft>
                <a:spcPts val="0"/>
              </a:spcAft>
              <a:buClrTx/>
              <a:buSzTx/>
              <a:buFontTx/>
              <a:buNone/>
              <a:tabLst/>
              <a:defRPr/>
            </a:pPr>
            <a:r>
              <a:rPr kumimoji="0" lang="vi-VN" sz="1800" b="0" i="0" u="none" strike="noStrike" kern="0" cap="none" spc="0" normalizeH="0" baseline="0" noProof="0" dirty="0">
                <a:ln>
                  <a:noFill/>
                </a:ln>
                <a:solidFill>
                  <a:prstClr val="black"/>
                </a:solidFill>
                <a:effectLst/>
                <a:uLnTx/>
                <a:uFillTx/>
              </a:rPr>
              <a:t>Người xúi giục mức hình phạt sẽ là </a:t>
            </a:r>
            <a:r>
              <a:rPr kumimoji="0" lang="vi-VN" sz="1800" i="1" u="sng" strike="noStrike" kern="0" cap="none" spc="0" normalizeH="0" baseline="0" noProof="0" dirty="0">
                <a:ln>
                  <a:noFill/>
                </a:ln>
                <a:solidFill>
                  <a:srgbClr val="C00000"/>
                </a:solidFill>
                <a:effectLst/>
                <a:uLnTx/>
                <a:uFillTx/>
              </a:rPr>
              <a:t>phạt tù từ 02 năm đến 07 năm</a:t>
            </a:r>
          </a:p>
        </p:txBody>
      </p:sp>
      <p:sp>
        <p:nvSpPr>
          <p:cNvPr id="15" name="AutoShape 6" descr="Tội xúi giục hoặc giúp người khác tự sát có hình phạt gì?">
            <a:extLst>
              <a:ext uri="{FF2B5EF4-FFF2-40B4-BE49-F238E27FC236}">
                <a16:creationId xmlns:a16="http://schemas.microsoft.com/office/drawing/2014/main" id="{13591ACB-C686-4CEE-AEC1-756089FE87C9}"/>
              </a:ext>
            </a:extLst>
          </p:cNvPr>
          <p:cNvSpPr>
            <a:spLocks noChangeAspect="1" noChangeArrowheads="1"/>
          </p:cNvSpPr>
          <p:nvPr/>
        </p:nvSpPr>
        <p:spPr bwMode="auto">
          <a:xfrm>
            <a:off x="7043051" y="4270872"/>
            <a:ext cx="226369"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solidFill>
                <a:prstClr val="black"/>
              </a:solidFill>
              <a:latin typeface="Calibri" panose="020F0502020204030204"/>
            </a:endParaRPr>
          </a:p>
        </p:txBody>
      </p:sp>
      <p:pic>
        <p:nvPicPr>
          <p:cNvPr id="16" name="Picture 15">
            <a:extLst>
              <a:ext uri="{FF2B5EF4-FFF2-40B4-BE49-F238E27FC236}">
                <a16:creationId xmlns:a16="http://schemas.microsoft.com/office/drawing/2014/main" id="{BB5EE41A-6296-2B17-0969-93FACE799931}"/>
              </a:ext>
            </a:extLst>
          </p:cNvPr>
          <p:cNvPicPr>
            <a:picLocks noChangeAspect="1"/>
          </p:cNvPicPr>
          <p:nvPr/>
        </p:nvPicPr>
        <p:blipFill rotWithShape="1">
          <a:blip r:embed="rId4">
            <a:extLst>
              <a:ext uri="{28A0092B-C50C-407E-A947-70E740481C1C}">
                <a14:useLocalDpi xmlns:a14="http://schemas.microsoft.com/office/drawing/2010/main" val="0"/>
              </a:ext>
            </a:extLst>
          </a:blip>
          <a:srcRect l="24141" t="21273" r="20384" b="22167"/>
          <a:stretch/>
        </p:blipFill>
        <p:spPr>
          <a:xfrm>
            <a:off x="75211" y="2472914"/>
            <a:ext cx="4145807" cy="2530373"/>
          </a:xfrm>
          <a:prstGeom prst="rect">
            <a:avLst/>
          </a:prstGeom>
        </p:spPr>
      </p:pic>
      <p:sp>
        <p:nvSpPr>
          <p:cNvPr id="2" name="Slide Number Placeholder 1">
            <a:extLst>
              <a:ext uri="{FF2B5EF4-FFF2-40B4-BE49-F238E27FC236}">
                <a16:creationId xmlns:a16="http://schemas.microsoft.com/office/drawing/2014/main" id="{9ED934ED-407C-418E-E2CD-88AC3942A76B}"/>
              </a:ext>
            </a:extLst>
          </p:cNvPr>
          <p:cNvSpPr>
            <a:spLocks noGrp="1"/>
          </p:cNvSpPr>
          <p:nvPr>
            <p:ph type="sldNum" sz="quarter" idx="12"/>
          </p:nvPr>
        </p:nvSpPr>
        <p:spPr/>
        <p:txBody>
          <a:bodyPr/>
          <a:lstStyle/>
          <a:p>
            <a:fld id="{E84C3226-1C3B-4BDF-A3DB-4F01E2B1878D}" type="slidenum">
              <a:rPr lang="en-US" smtClean="0"/>
              <a:t>12</a:t>
            </a:fld>
            <a:endParaRPr lang="en-US"/>
          </a:p>
        </p:txBody>
      </p:sp>
    </p:spTree>
    <p:extLst>
      <p:ext uri="{BB962C8B-B14F-4D97-AF65-F5344CB8AC3E}">
        <p14:creationId xmlns:p14="http://schemas.microsoft.com/office/powerpoint/2010/main" val="11465972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F19B7D9B-2ABC-F305-DC01-812D79543DA9}"/>
              </a:ext>
            </a:extLst>
          </p:cNvPr>
          <p:cNvSpPr txBox="1"/>
          <p:nvPr/>
        </p:nvSpPr>
        <p:spPr>
          <a:xfrm>
            <a:off x="71021" y="1678414"/>
            <a:ext cx="2768851" cy="461665"/>
          </a:xfrm>
          <a:prstGeom prst="rect">
            <a:avLst/>
          </a:prstGeom>
          <a:noFill/>
        </p:spPr>
        <p:txBody>
          <a:bodyPr wrap="square">
            <a:spAutoFit/>
          </a:bodyPr>
          <a:lstStyle/>
          <a:p>
            <a:pPr marL="285750" indent="-285750">
              <a:buFont typeface="Wingdings" panose="05000000000000000000" pitchFamily="2" charset="2"/>
              <a:buChar char="q"/>
            </a:pPr>
            <a:r>
              <a:rPr lang="vi-VN" sz="2400" b="1" kern="0" dirty="0">
                <a:solidFill>
                  <a:srgbClr val="FF0000"/>
                </a:solidFill>
                <a:ea typeface="Times New Roman" panose="02020603050405020304" pitchFamily="18" charset="0"/>
              </a:rPr>
              <a:t>Người giúp sức</a:t>
            </a:r>
          </a:p>
        </p:txBody>
      </p:sp>
      <p:sp>
        <p:nvSpPr>
          <p:cNvPr id="15" name="TextBox 14">
            <a:extLst>
              <a:ext uri="{FF2B5EF4-FFF2-40B4-BE49-F238E27FC236}">
                <a16:creationId xmlns:a16="http://schemas.microsoft.com/office/drawing/2014/main" id="{C4DC252F-C8BA-2029-24FB-2BEBD30963DC}"/>
              </a:ext>
            </a:extLst>
          </p:cNvPr>
          <p:cNvSpPr txBox="1"/>
          <p:nvPr/>
        </p:nvSpPr>
        <p:spPr>
          <a:xfrm>
            <a:off x="5406501" y="2185237"/>
            <a:ext cx="6226213" cy="958660"/>
          </a:xfrm>
          <a:prstGeom prst="rect">
            <a:avLst/>
          </a:prstGeom>
          <a:noFill/>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prstClr val="black"/>
                </a:solidFill>
                <a:effectLst/>
                <a:uLnTx/>
                <a:uFillTx/>
              </a:rPr>
              <a:t>Người tạo những điều kiện tinh thần hoặc vật chất cho việc thực hiện tội phạm.</a:t>
            </a:r>
          </a:p>
        </p:txBody>
      </p:sp>
      <p:sp>
        <p:nvSpPr>
          <p:cNvPr id="16" name="TextBox 15">
            <a:extLst>
              <a:ext uri="{FF2B5EF4-FFF2-40B4-BE49-F238E27FC236}">
                <a16:creationId xmlns:a16="http://schemas.microsoft.com/office/drawing/2014/main" id="{51F690C4-8E6F-C3DD-7780-A6821D593D27}"/>
              </a:ext>
            </a:extLst>
          </p:cNvPr>
          <p:cNvSpPr txBox="1"/>
          <p:nvPr/>
        </p:nvSpPr>
        <p:spPr>
          <a:xfrm>
            <a:off x="5406501" y="3258104"/>
            <a:ext cx="7569819" cy="400110"/>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prstClr val="black"/>
                </a:solidFill>
                <a:effectLst/>
                <a:uLnTx/>
                <a:uFillTx/>
              </a:rPr>
              <a:t>Tính chất và mức độ nguy hiểm cho xã hội hạn chế hơn.</a:t>
            </a:r>
          </a:p>
        </p:txBody>
      </p:sp>
      <p:sp>
        <p:nvSpPr>
          <p:cNvPr id="17" name="TextBox 16">
            <a:extLst>
              <a:ext uri="{FF2B5EF4-FFF2-40B4-BE49-F238E27FC236}">
                <a16:creationId xmlns:a16="http://schemas.microsoft.com/office/drawing/2014/main" id="{694D7A72-F552-5D6A-33E5-C7EB1B18681B}"/>
              </a:ext>
            </a:extLst>
          </p:cNvPr>
          <p:cNvSpPr txBox="1"/>
          <p:nvPr/>
        </p:nvSpPr>
        <p:spPr>
          <a:xfrm>
            <a:off x="5406501" y="3971608"/>
            <a:ext cx="6226214" cy="400110"/>
          </a:xfrm>
          <a:prstGeom prst="rect">
            <a:avLst/>
          </a:prstGeom>
          <a:noFill/>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vi-VN" sz="2000" b="0" i="0" u="none" strike="noStrike" kern="0" cap="none" spc="0" normalizeH="0" baseline="0" noProof="0" dirty="0">
                <a:ln>
                  <a:noFill/>
                </a:ln>
                <a:solidFill>
                  <a:prstClr val="black"/>
                </a:solidFill>
                <a:effectLst/>
                <a:uLnTx/>
                <a:uFillTx/>
              </a:rPr>
              <a:t>TNHS của người giúp sức thường hạn chế hơn.</a:t>
            </a:r>
          </a:p>
        </p:txBody>
      </p:sp>
      <p:sp>
        <p:nvSpPr>
          <p:cNvPr id="18" name="TextBox 17">
            <a:extLst>
              <a:ext uri="{FF2B5EF4-FFF2-40B4-BE49-F238E27FC236}">
                <a16:creationId xmlns:a16="http://schemas.microsoft.com/office/drawing/2014/main" id="{CDB6D645-6768-548F-EE8F-55AB4B6D2152}"/>
              </a:ext>
            </a:extLst>
          </p:cNvPr>
          <p:cNvSpPr txBox="1"/>
          <p:nvPr/>
        </p:nvSpPr>
        <p:spPr>
          <a:xfrm>
            <a:off x="0" y="5442012"/>
            <a:ext cx="12192000" cy="1287532"/>
          </a:xfrm>
          <a:prstGeom prst="rect">
            <a:avLst/>
          </a:prstGeom>
          <a:solidFill>
            <a:schemeClr val="accent1">
              <a:lumMod val="20000"/>
              <a:lumOff val="80000"/>
            </a:schemeClr>
          </a:solidFill>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vi-VN" sz="1800" b="1" i="1" u="none" strike="noStrike" kern="0" cap="none" spc="0" normalizeH="0" baseline="0" noProof="0" dirty="0">
                <a:ln>
                  <a:noFill/>
                </a:ln>
                <a:solidFill>
                  <a:prstClr val="black"/>
                </a:solidFill>
                <a:effectLst/>
                <a:uLnTx/>
                <a:uFillTx/>
              </a:rPr>
              <a:t>Khoản 2 Điều 54 </a:t>
            </a:r>
            <a:r>
              <a:rPr lang="vi-VN" b="1" i="1" kern="0" dirty="0">
                <a:solidFill>
                  <a:prstClr val="black"/>
                </a:solidFill>
              </a:rPr>
              <a:t>BLHS</a:t>
            </a:r>
            <a:r>
              <a:rPr kumimoji="0" lang="vi-VN" sz="1800" b="1" i="1" u="none" strike="noStrike" kern="0" cap="none" spc="0" normalizeH="0" baseline="0" noProof="0" dirty="0">
                <a:ln>
                  <a:noFill/>
                </a:ln>
                <a:solidFill>
                  <a:prstClr val="black"/>
                </a:solidFill>
                <a:effectLst/>
                <a:uLnTx/>
                <a:uFillTx/>
              </a:rPr>
              <a:t>: </a:t>
            </a:r>
            <a:r>
              <a:rPr kumimoji="0" lang="vi-VN" sz="1800" b="0" i="0" u="none" strike="noStrike" kern="0" cap="none" spc="0" normalizeH="0" baseline="0" noProof="0" dirty="0">
                <a:ln>
                  <a:noFill/>
                </a:ln>
                <a:solidFill>
                  <a:prstClr val="black"/>
                </a:solidFill>
                <a:effectLst/>
                <a:uLnTx/>
                <a:uFillTx/>
              </a:rPr>
              <a:t>“</a:t>
            </a:r>
            <a:r>
              <a:rPr kumimoji="0" lang="vi-VN" sz="1800" b="1" i="0" u="none" strike="noStrike" kern="0" cap="none" spc="0" normalizeH="0" baseline="0" noProof="0" dirty="0">
                <a:ln>
                  <a:noFill/>
                </a:ln>
                <a:solidFill>
                  <a:prstClr val="black"/>
                </a:solidFill>
                <a:effectLst/>
                <a:uLnTx/>
                <a:uFillTx/>
              </a:rPr>
              <a:t>Tòa án có thể quyết định </a:t>
            </a:r>
            <a:r>
              <a:rPr kumimoji="0" lang="vi-VN" sz="1800" b="0" i="0" u="none" strike="noStrike" kern="0" cap="none" spc="0" normalizeH="0" baseline="0" noProof="0" dirty="0">
                <a:ln>
                  <a:noFill/>
                </a:ln>
                <a:solidFill>
                  <a:prstClr val="black"/>
                </a:solidFill>
                <a:effectLst/>
                <a:uLnTx/>
                <a:uFillTx/>
              </a:rPr>
              <a:t>một hình phạt dưới mức thấp nhất của khung hình phạt được áp dụng nhưng không bắt buộc phải trong khung hình phạt liền kề nhẹ hơn của điều luật đối với người phạm tội lần đầu là </a:t>
            </a:r>
            <a:r>
              <a:rPr kumimoji="0" lang="vi-VN" sz="1800" b="1" i="0" u="none" strike="noStrike" kern="0" cap="none" spc="0" normalizeH="0" baseline="0" noProof="0" dirty="0">
                <a:ln>
                  <a:noFill/>
                </a:ln>
                <a:solidFill>
                  <a:prstClr val="black"/>
                </a:solidFill>
                <a:effectLst/>
                <a:uLnTx/>
                <a:uFillTx/>
              </a:rPr>
              <a:t>người giúp sức trong vụ án đồng phạm nhưng có vai trò không đáng kể</a:t>
            </a:r>
            <a:r>
              <a:rPr kumimoji="0" lang="vi-VN" sz="1800" b="0" i="0" u="none" strike="noStrike" kern="0" cap="none" spc="0" normalizeH="0" baseline="0" noProof="0" dirty="0">
                <a:ln>
                  <a:noFill/>
                </a:ln>
                <a:solidFill>
                  <a:prstClr val="black"/>
                </a:solidFill>
                <a:effectLst/>
                <a:uLnTx/>
                <a:uFillTx/>
              </a:rPr>
              <a:t>.”</a:t>
            </a:r>
          </a:p>
        </p:txBody>
      </p:sp>
      <p:pic>
        <p:nvPicPr>
          <p:cNvPr id="10242" name="Picture 2" descr="Gifs de hacker - Gifs e Imagens Animadas"/>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299317"/>
            <a:ext cx="3817398" cy="210319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48E2B54-ACF1-7D14-E708-D2A155240024}"/>
              </a:ext>
            </a:extLst>
          </p:cNvPr>
          <p:cNvSpPr>
            <a:spLocks noGrp="1"/>
          </p:cNvSpPr>
          <p:nvPr>
            <p:ph type="sldNum" sz="quarter" idx="12"/>
          </p:nvPr>
        </p:nvSpPr>
        <p:spPr/>
        <p:txBody>
          <a:bodyPr/>
          <a:lstStyle/>
          <a:p>
            <a:fld id="{E84C3226-1C3B-4BDF-A3DB-4F01E2B1878D}" type="slidenum">
              <a:rPr lang="en-US" smtClean="0"/>
              <a:t>13</a:t>
            </a:fld>
            <a:endParaRPr lang="en-US"/>
          </a:p>
        </p:txBody>
      </p:sp>
    </p:spTree>
    <p:extLst>
      <p:ext uri="{BB962C8B-B14F-4D97-AF65-F5344CB8AC3E}">
        <p14:creationId xmlns:p14="http://schemas.microsoft.com/office/powerpoint/2010/main" val="254656716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42"/>
                                        </p:tgtEl>
                                        <p:attrNameLst>
                                          <p:attrName>style.visibility</p:attrName>
                                        </p:attrNameLst>
                                      </p:cBhvr>
                                      <p:to>
                                        <p:strVal val="visible"/>
                                      </p:to>
                                    </p:set>
                                    <p:animEffect transition="in" filter="fade">
                                      <p:cBhvr>
                                        <p:cTn id="27" dur="1000"/>
                                        <p:tgtEl>
                                          <p:spTgt spid="10242"/>
                                        </p:tgtEl>
                                      </p:cBhvr>
                                    </p:animEffect>
                                    <p:anim calcmode="lin" valueType="num">
                                      <p:cBhvr>
                                        <p:cTn id="28" dur="1000" fill="hold"/>
                                        <p:tgtEl>
                                          <p:spTgt spid="10242"/>
                                        </p:tgtEl>
                                        <p:attrNameLst>
                                          <p:attrName>ppt_x</p:attrName>
                                        </p:attrNameLst>
                                      </p:cBhvr>
                                      <p:tavLst>
                                        <p:tav tm="0">
                                          <p:val>
                                            <p:strVal val="#ppt_x"/>
                                          </p:val>
                                        </p:tav>
                                        <p:tav tm="100000">
                                          <p:val>
                                            <p:strVal val="#ppt_x"/>
                                          </p:val>
                                        </p:tav>
                                      </p:tavLst>
                                    </p:anim>
                                    <p:anim calcmode="lin" valueType="num">
                                      <p:cBhvr>
                                        <p:cTn id="29"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F9EB9BAF-F827-8CFC-1005-ACA92BB03C24}"/>
              </a:ext>
            </a:extLst>
          </p:cNvPr>
          <p:cNvSpPr txBox="1"/>
          <p:nvPr/>
        </p:nvSpPr>
        <p:spPr>
          <a:xfrm>
            <a:off x="861134" y="1444936"/>
            <a:ext cx="9656446" cy="553998"/>
          </a:xfrm>
          <a:prstGeom prst="rect">
            <a:avLst/>
          </a:prstGeom>
          <a:noFill/>
        </p:spPr>
        <p:txBody>
          <a:bodyPr wrap="square">
            <a:spAutoFit/>
          </a:bodyPr>
          <a:lstStyle/>
          <a:p>
            <a:r>
              <a:rPr lang="vi-VN" sz="3000" b="1" dirty="0">
                <a:solidFill>
                  <a:srgbClr val="0070C0"/>
                </a:solidFill>
                <a:cs typeface="Arial" panose="020B0604020202020204" pitchFamily="34" charset="0"/>
              </a:rPr>
              <a:t>Trách nhiệm hình sự của đồng phạm</a:t>
            </a:r>
          </a:p>
        </p:txBody>
      </p:sp>
      <p:pic>
        <p:nvPicPr>
          <p:cNvPr id="9" name="Picture 2" descr="Star Shape GIF"/>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765" y="1185736"/>
            <a:ext cx="1517905" cy="108421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DB6D645-6768-548F-EE8F-55AB4B6D2152}"/>
              </a:ext>
            </a:extLst>
          </p:cNvPr>
          <p:cNvSpPr txBox="1"/>
          <p:nvPr/>
        </p:nvSpPr>
        <p:spPr>
          <a:xfrm>
            <a:off x="4821382" y="2807946"/>
            <a:ext cx="7134121" cy="3728649"/>
          </a:xfrm>
          <a:prstGeom prst="rect">
            <a:avLst/>
          </a:prstGeom>
          <a:noFill/>
        </p:spPr>
        <p:txBody>
          <a:bodyPr wrap="square">
            <a:spAutoFit/>
          </a:bodyPr>
          <a:lstStyle/>
          <a:p>
            <a:pPr marL="285750" marR="0" lvl="0" indent="-285750" algn="just" defTabSz="91440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vi-VN" sz="2000" i="0" u="none" strike="noStrike" kern="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Tất cả những người đồng phạm đều phải </a:t>
            </a:r>
            <a:r>
              <a:rPr kumimoji="0" lang="vi-VN" sz="2000" b="1" i="0" u="none" strike="noStrike" kern="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bị truy tố, xét xử về cùng tội danh</a:t>
            </a:r>
            <a:r>
              <a:rPr kumimoji="0" lang="vi-VN" sz="2000" i="0" u="none" strike="noStrike" kern="0" cap="none" spc="0" normalizeH="0" baseline="0" noProof="0" dirty="0">
                <a:ln>
                  <a:noFill/>
                </a:ln>
                <a:solidFill>
                  <a:prstClr val="black"/>
                </a:solidFill>
                <a:effectLst/>
                <a:uLnTx/>
                <a:uFillTx/>
                <a:ea typeface="Calibri" panose="020F0502020204030204" pitchFamily="34" charset="0"/>
                <a:cs typeface="Times New Roman" panose="02020603050405020304" pitchFamily="18" charset="0"/>
              </a:rPr>
              <a:t>, theo cùng điều luật và trong phạm vi chế tài mà luật đã quy định.</a:t>
            </a:r>
            <a:endParaRPr kumimoji="0" lang="en-US" sz="2000" i="0" u="none" strike="noStrike" kern="0" cap="none" spc="0" normalizeH="0" baseline="0" noProof="0" dirty="0">
              <a:ln>
                <a:noFill/>
              </a:ln>
              <a:solidFill>
                <a:prstClr val="black"/>
              </a:solidFill>
              <a:effectLst/>
              <a:uLnTx/>
              <a:uFillTx/>
              <a:latin typeface="Calibri" panose="020F0502020204030204"/>
              <a:ea typeface="SimSun" panose="02010600030101010101" pitchFamily="2" charset="-122"/>
              <a:cs typeface="Times New Roman" panose="02020603050405020304" pitchFamily="18" charset="0"/>
            </a:endParaRPr>
          </a:p>
          <a:p>
            <a:pPr marL="285750" marR="0" lvl="0" indent="-285750" algn="just" defTabSz="91440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vi-VN" sz="2000" i="0" u="none" strike="noStrike" kern="0" cap="none" spc="-20" normalizeH="0" baseline="0" noProof="0" dirty="0">
                <a:ln>
                  <a:noFill/>
                </a:ln>
                <a:solidFill>
                  <a:prstClr val="black"/>
                </a:solidFill>
                <a:effectLst/>
                <a:uLnTx/>
                <a:uFillTx/>
                <a:ea typeface="Calibri" panose="020F0502020204030204" pitchFamily="34" charset="0"/>
                <a:cs typeface="Times New Roman" panose="02020603050405020304" pitchFamily="18" charset="0"/>
              </a:rPr>
              <a:t>Mỗi người đồng phạm phải </a:t>
            </a:r>
            <a:r>
              <a:rPr kumimoji="0" lang="vi-VN" sz="2000" b="1" i="0" u="none" strike="noStrike" kern="0" cap="none" spc="-20" normalizeH="0" baseline="0" noProof="0" dirty="0">
                <a:ln>
                  <a:noFill/>
                </a:ln>
                <a:solidFill>
                  <a:prstClr val="black"/>
                </a:solidFill>
                <a:effectLst/>
                <a:uLnTx/>
                <a:uFillTx/>
                <a:ea typeface="Calibri" panose="020F0502020204030204" pitchFamily="34" charset="0"/>
                <a:cs typeface="Times New Roman" panose="02020603050405020304" pitchFamily="18" charset="0"/>
              </a:rPr>
              <a:t>chịu trách nhiệm độc lập về từng hành vi, vai trò của mình </a:t>
            </a:r>
            <a:r>
              <a:rPr kumimoji="0" lang="vi-VN" sz="2000" i="0" u="none" strike="noStrike" kern="0" cap="none" spc="-20" normalizeH="0" baseline="0" noProof="0" dirty="0">
                <a:ln>
                  <a:noFill/>
                </a:ln>
                <a:solidFill>
                  <a:prstClr val="black"/>
                </a:solidFill>
                <a:effectLst/>
                <a:uLnTx/>
                <a:uFillTx/>
                <a:ea typeface="Calibri" panose="020F0502020204030204" pitchFamily="34" charset="0"/>
                <a:cs typeface="Times New Roman" panose="02020603050405020304" pitchFamily="18" charset="0"/>
              </a:rPr>
              <a:t>trong việc cùng thực hiện đồng phạm. </a:t>
            </a:r>
            <a:endParaRPr kumimoji="0" lang="en-US" sz="2000" i="0" u="none" strike="noStrike" kern="0" cap="none" spc="-20" normalizeH="0" baseline="0" noProof="0" dirty="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285750" marR="0" lvl="0" indent="-285750" algn="just" defTabSz="91440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vi-VN" sz="2000" i="0" u="none" strike="noStrike" kern="0" cap="none" spc="-20" normalizeH="0" baseline="0" noProof="0" dirty="0">
                <a:ln>
                  <a:noFill/>
                </a:ln>
                <a:solidFill>
                  <a:prstClr val="black"/>
                </a:solidFill>
                <a:effectLst/>
                <a:uLnTx/>
                <a:uFillTx/>
                <a:ea typeface="Calibri" panose="020F0502020204030204" pitchFamily="34" charset="0"/>
                <a:cs typeface="Times New Roman" panose="02020603050405020304" pitchFamily="18" charset="0"/>
              </a:rPr>
              <a:t>Những người đồng phạm </a:t>
            </a:r>
            <a:r>
              <a:rPr kumimoji="0" lang="vi-VN" sz="2000" b="1" i="0" u="none" strike="noStrike" kern="0" cap="none" spc="-20" normalizeH="0" baseline="0" noProof="0" dirty="0">
                <a:ln>
                  <a:noFill/>
                </a:ln>
                <a:solidFill>
                  <a:prstClr val="black"/>
                </a:solidFill>
                <a:effectLst/>
                <a:uLnTx/>
                <a:uFillTx/>
                <a:ea typeface="Calibri" panose="020F0502020204030204" pitchFamily="34" charset="0"/>
                <a:cs typeface="Times New Roman" panose="02020603050405020304" pitchFamily="18" charset="0"/>
              </a:rPr>
              <a:t>không chịu trách nhiệm về hành vi vượt quá của đồng phạm khác</a:t>
            </a:r>
            <a:r>
              <a:rPr kumimoji="0" lang="vi-VN" sz="2000" i="0" u="none" strike="noStrike" kern="0" cap="none" spc="-20" normalizeH="0" baseline="0" noProof="0" dirty="0">
                <a:ln>
                  <a:noFill/>
                </a:ln>
                <a:solidFill>
                  <a:prstClr val="black"/>
                </a:solidFill>
                <a:effectLst/>
                <a:uLnTx/>
                <a:uFillTx/>
                <a:ea typeface="Calibri" panose="020F0502020204030204" pitchFamily="34" charset="0"/>
                <a:cs typeface="Times New Roman" panose="02020603050405020304" pitchFamily="18" charset="0"/>
              </a:rPr>
              <a:t>.</a:t>
            </a:r>
            <a:endParaRPr kumimoji="0" lang="vi-VN" sz="2000" i="0" u="none" strike="noStrike" kern="0" cap="none" spc="0" normalizeH="0" baseline="0" noProof="0" dirty="0">
              <a:ln>
                <a:noFill/>
              </a:ln>
              <a:solidFill>
                <a:prstClr val="black"/>
              </a:solidFill>
              <a:effectLst/>
              <a:uLnTx/>
              <a:uFillTx/>
            </a:endParaRPr>
          </a:p>
        </p:txBody>
      </p:sp>
      <p:pic>
        <p:nvPicPr>
          <p:cNvPr id="12" name="Picture 11">
            <a:extLst>
              <a:ext uri="{FF2B5EF4-FFF2-40B4-BE49-F238E27FC236}">
                <a16:creationId xmlns:a16="http://schemas.microsoft.com/office/drawing/2014/main" id="{74BCDC3E-4BF5-852F-DE1F-487AA1E68256}"/>
              </a:ext>
            </a:extLst>
          </p:cNvPr>
          <p:cNvPicPr>
            <a:picLocks noChangeAspect="1"/>
          </p:cNvPicPr>
          <p:nvPr/>
        </p:nvPicPr>
        <p:blipFill>
          <a:blip r:embed="rId5"/>
          <a:stretch>
            <a:fillRect/>
          </a:stretch>
        </p:blipFill>
        <p:spPr>
          <a:xfrm>
            <a:off x="460375" y="2807946"/>
            <a:ext cx="4124325" cy="34871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Slide Number Placeholder 1">
            <a:extLst>
              <a:ext uri="{FF2B5EF4-FFF2-40B4-BE49-F238E27FC236}">
                <a16:creationId xmlns:a16="http://schemas.microsoft.com/office/drawing/2014/main" id="{AA6331F6-777E-01CE-C3EF-EDC220A15ED4}"/>
              </a:ext>
            </a:extLst>
          </p:cNvPr>
          <p:cNvSpPr>
            <a:spLocks noGrp="1"/>
          </p:cNvSpPr>
          <p:nvPr>
            <p:ph type="sldNum" sz="quarter" idx="12"/>
          </p:nvPr>
        </p:nvSpPr>
        <p:spPr/>
        <p:txBody>
          <a:bodyPr/>
          <a:lstStyle/>
          <a:p>
            <a:fld id="{E84C3226-1C3B-4BDF-A3DB-4F01E2B1878D}" type="slidenum">
              <a:rPr lang="en-US" smtClean="0"/>
              <a:t>14</a:t>
            </a:fld>
            <a:endParaRPr lang="en-US"/>
          </a:p>
        </p:txBody>
      </p:sp>
    </p:spTree>
    <p:extLst>
      <p:ext uri="{BB962C8B-B14F-4D97-AF65-F5344CB8AC3E}">
        <p14:creationId xmlns:p14="http://schemas.microsoft.com/office/powerpoint/2010/main" val="209990078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2" y="437205"/>
            <a:ext cx="12192002"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HÌNH PHẠT</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10"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p:cNvSpPr/>
          <p:nvPr/>
        </p:nvSpPr>
        <p:spPr>
          <a:xfrm>
            <a:off x="772357" y="1462603"/>
            <a:ext cx="10848513" cy="1053365"/>
          </a:xfrm>
          <a:prstGeom prst="rect">
            <a:avLst/>
          </a:prstGeom>
        </p:spPr>
        <p:txBody>
          <a:bodyPr wrap="square">
            <a:spAutoFit/>
          </a:bodyPr>
          <a:lstStyle/>
          <a:p>
            <a:pPr lvl="0" algn="ctr">
              <a:lnSpc>
                <a:spcPct val="150000"/>
              </a:lnSpc>
            </a:pPr>
            <a:r>
              <a:rPr lang="vi-VN" sz="2200" b="1" i="1" dirty="0">
                <a:solidFill>
                  <a:schemeClr val="accent6">
                    <a:lumMod val="75000"/>
                  </a:schemeClr>
                </a:solidFill>
                <a:ea typeface="Calibri" panose="020F0502020204030204" pitchFamily="34" charset="0"/>
                <a:cs typeface="Times New Roman" panose="02020603050405020304" pitchFamily="18" charset="0"/>
              </a:rPr>
              <a:t>Biện pháp cưỡng chế nghiêm khắc nhất </a:t>
            </a:r>
            <a:r>
              <a:rPr lang="vi-VN" sz="2200" dirty="0">
                <a:solidFill>
                  <a:prstClr val="black"/>
                </a:solidFill>
                <a:ea typeface="Calibri" panose="020F0502020204030204" pitchFamily="34" charset="0"/>
                <a:cs typeface="Times New Roman" panose="02020603050405020304" pitchFamily="18" charset="0"/>
              </a:rPr>
              <a:t>của nhà nước nhằm tước bỏ hoặc hạn chế quyền và lợi ích của người phạm tội. </a:t>
            </a:r>
            <a:endParaRPr lang="en-US" sz="2200" dirty="0">
              <a:solidFill>
                <a:prstClr val="black"/>
              </a:solidFill>
              <a:latin typeface="Calibri" panose="020F0502020204030204"/>
              <a:ea typeface="Calibri" panose="020F0502020204030204" pitchFamily="34" charset="0"/>
              <a:cs typeface="Times New Roman" panose="02020603050405020304" pitchFamily="18" charset="0"/>
            </a:endParaRPr>
          </a:p>
        </p:txBody>
      </p:sp>
      <p:sp>
        <p:nvSpPr>
          <p:cNvPr id="18" name="Rectangle 17"/>
          <p:cNvSpPr/>
          <p:nvPr/>
        </p:nvSpPr>
        <p:spPr>
          <a:xfrm>
            <a:off x="1884218" y="6108496"/>
            <a:ext cx="9153237" cy="507831"/>
          </a:xfrm>
          <a:prstGeom prst="rect">
            <a:avLst/>
          </a:prstGeom>
          <a:solidFill>
            <a:schemeClr val="bg1">
              <a:lumMod val="85000"/>
            </a:schemeClr>
          </a:solidFill>
        </p:spPr>
        <p:txBody>
          <a:bodyPr wrap="square">
            <a:spAutoFit/>
          </a:bodyPr>
          <a:lstStyle/>
          <a:p>
            <a:pPr lvl="0" algn="ctr">
              <a:lnSpc>
                <a:spcPct val="150000"/>
              </a:lnSpc>
            </a:pPr>
            <a:r>
              <a:rPr lang="vi-VN" sz="2000" dirty="0">
                <a:solidFill>
                  <a:prstClr val="black"/>
                </a:solidFill>
                <a:ea typeface="Calibri" panose="020F0502020204030204" pitchFamily="34" charset="0"/>
                <a:cs typeface="Times New Roman" panose="02020603050405020304" pitchFamily="18" charset="0"/>
              </a:rPr>
              <a:t>Hình phạt được quy định trong Bộ luật hình sự và do </a:t>
            </a:r>
            <a:r>
              <a:rPr lang="vi-VN" sz="2000" b="1" i="1" dirty="0">
                <a:solidFill>
                  <a:srgbClr val="FF0000"/>
                </a:solidFill>
                <a:ea typeface="Calibri" panose="020F0502020204030204" pitchFamily="34" charset="0"/>
                <a:cs typeface="Times New Roman" panose="02020603050405020304" pitchFamily="18" charset="0"/>
              </a:rPr>
              <a:t>Tòa án quyết định</a:t>
            </a:r>
            <a:r>
              <a:rPr lang="vi-VN" sz="2000" dirty="0">
                <a:solidFill>
                  <a:prstClr val="black"/>
                </a:solidFill>
                <a:ea typeface="Calibri" panose="020F0502020204030204" pitchFamily="34" charset="0"/>
                <a:cs typeface="Times New Roman" panose="02020603050405020304" pitchFamily="18" charset="0"/>
              </a:rPr>
              <a:t>.</a:t>
            </a:r>
            <a:endParaRPr lang="en-US" sz="2000" spc="-20" dirty="0">
              <a:solidFill>
                <a:prstClr val="black"/>
              </a:solidFill>
              <a:latin typeface="Calibri" panose="020F0502020204030204"/>
              <a:ea typeface="SimSun" panose="02010600030101010101" pitchFamily="2" charset="-122"/>
              <a:cs typeface="Times New Roman" panose="02020603050405020304" pitchFamily="18" charset="0"/>
            </a:endParaRPr>
          </a:p>
        </p:txBody>
      </p:sp>
      <p:sp>
        <p:nvSpPr>
          <p:cNvPr id="19" name="AutoShape 2" descr="Tổng hợp hình phạt của nhiều bản án theo Điều 56 Bộ luật Hình sự"/>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8870" y="3631458"/>
            <a:ext cx="3463638" cy="2200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descr="Tổng hợp hình phạt của nhiều bản án theo Điều 56 Bộ luật Hình sự"/>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926506"/>
            <a:ext cx="3463636" cy="2200172"/>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descr="Khung hình phạt cao nhất dành cho người dưới 18 tuổi phạm tộ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8363" y="2926506"/>
            <a:ext cx="3463638" cy="218229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508723E-3A4C-E198-9C02-94F5A3559F95}"/>
              </a:ext>
            </a:extLst>
          </p:cNvPr>
          <p:cNvSpPr>
            <a:spLocks noGrp="1"/>
          </p:cNvSpPr>
          <p:nvPr>
            <p:ph type="sldNum" sz="quarter" idx="12"/>
          </p:nvPr>
        </p:nvSpPr>
        <p:spPr/>
        <p:txBody>
          <a:bodyPr/>
          <a:lstStyle/>
          <a:p>
            <a:fld id="{E84C3226-1C3B-4BDF-A3DB-4F01E2B1878D}" type="slidenum">
              <a:rPr lang="en-US" smtClean="0"/>
              <a:t>15</a:t>
            </a:fld>
            <a:endParaRPr lang="en-US"/>
          </a:p>
        </p:txBody>
      </p:sp>
    </p:spTree>
    <p:extLst>
      <p:ext uri="{BB962C8B-B14F-4D97-AF65-F5344CB8AC3E}">
        <p14:creationId xmlns:p14="http://schemas.microsoft.com/office/powerpoint/2010/main" val="11150305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circle(in)">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2293"/>
                                        </p:tgtEl>
                                        <p:attrNameLst>
                                          <p:attrName>style.visibility</p:attrName>
                                        </p:attrNameLst>
                                      </p:cBhvr>
                                      <p:to>
                                        <p:strVal val="visible"/>
                                      </p:to>
                                    </p:set>
                                    <p:animEffect transition="in" filter="wheel(1)">
                                      <p:cBhvr>
                                        <p:cTn id="17" dur="2000"/>
                                        <p:tgtEl>
                                          <p:spTgt spid="12293"/>
                                        </p:tgtEl>
                                      </p:cBhvr>
                                    </p:animEffect>
                                  </p:childTnLst>
                                </p:cTn>
                              </p:par>
                              <p:par>
                                <p:cTn id="18" presetID="21" presetClass="entr" presetSubtype="1" fill="hold" nodeType="withEffect">
                                  <p:stCondLst>
                                    <p:cond delay="0"/>
                                  </p:stCondLst>
                                  <p:childTnLst>
                                    <p:set>
                                      <p:cBhvr>
                                        <p:cTn id="19" dur="1" fill="hold">
                                          <p:stCondLst>
                                            <p:cond delay="0"/>
                                          </p:stCondLst>
                                        </p:cTn>
                                        <p:tgtEl>
                                          <p:spTgt spid="12291"/>
                                        </p:tgtEl>
                                        <p:attrNameLst>
                                          <p:attrName>style.visibility</p:attrName>
                                        </p:attrNameLst>
                                      </p:cBhvr>
                                      <p:to>
                                        <p:strVal val="visible"/>
                                      </p:to>
                                    </p:set>
                                    <p:animEffect transition="in" filter="wheel(1)">
                                      <p:cBhvr>
                                        <p:cTn id="20" dur="2000"/>
                                        <p:tgtEl>
                                          <p:spTgt spid="12291"/>
                                        </p:tgtEl>
                                      </p:cBhvr>
                                    </p:animEffect>
                                  </p:childTnLst>
                                </p:cTn>
                              </p:par>
                              <p:par>
                                <p:cTn id="21" presetID="21" presetClass="entr" presetSubtype="1" fill="hold" nodeType="withEffect">
                                  <p:stCondLst>
                                    <p:cond delay="0"/>
                                  </p:stCondLst>
                                  <p:childTnLst>
                                    <p:set>
                                      <p:cBhvr>
                                        <p:cTn id="22" dur="1" fill="hold">
                                          <p:stCondLst>
                                            <p:cond delay="0"/>
                                          </p:stCondLst>
                                        </p:cTn>
                                        <p:tgtEl>
                                          <p:spTgt spid="12295"/>
                                        </p:tgtEl>
                                        <p:attrNameLst>
                                          <p:attrName>style.visibility</p:attrName>
                                        </p:attrNameLst>
                                      </p:cBhvr>
                                      <p:to>
                                        <p:strVal val="visible"/>
                                      </p:to>
                                    </p:set>
                                    <p:animEffect transition="in" filter="wheel(1)">
                                      <p:cBhvr>
                                        <p:cTn id="23" dur="2000"/>
                                        <p:tgtEl>
                                          <p:spTgt spid="12295"/>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heel(1)">
                                      <p:cBhvr>
                                        <p:cTn id="26"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261599" y="179332"/>
            <a:ext cx="874599" cy="421629"/>
          </a:xfrm>
          <a:prstGeom prst="rect">
            <a:avLst/>
          </a:prstGeom>
        </p:spPr>
      </p:pic>
      <p:sp>
        <p:nvSpPr>
          <p:cNvPr id="5" name="Rectangle 4"/>
          <p:cNvSpPr/>
          <p:nvPr/>
        </p:nvSpPr>
        <p:spPr>
          <a:xfrm>
            <a:off x="1020932" y="600961"/>
            <a:ext cx="11171068"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HÌNH PHẠT</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90119" y="0"/>
            <a:ext cx="771015" cy="895349"/>
          </a:xfrm>
          <a:prstGeom prst="rect">
            <a:avLst/>
          </a:prstGeom>
        </p:spPr>
      </p:pic>
      <p:sp>
        <p:nvSpPr>
          <p:cNvPr id="8"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 descr="Tổng hợp hình phạt của nhiều bản án theo Điều 56 Bộ luật Hình sự"/>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extBox 14">
            <a:extLst>
              <a:ext uri="{FF2B5EF4-FFF2-40B4-BE49-F238E27FC236}">
                <a16:creationId xmlns:a16="http://schemas.microsoft.com/office/drawing/2014/main" id="{F9EB9BAF-F827-8CFC-1005-ACA92BB03C24}"/>
              </a:ext>
            </a:extLst>
          </p:cNvPr>
          <p:cNvSpPr txBox="1"/>
          <p:nvPr/>
        </p:nvSpPr>
        <p:spPr>
          <a:xfrm>
            <a:off x="1260629" y="1473959"/>
            <a:ext cx="3799643" cy="523220"/>
          </a:xfrm>
          <a:prstGeom prst="rect">
            <a:avLst/>
          </a:prstGeom>
          <a:noFill/>
        </p:spPr>
        <p:txBody>
          <a:bodyPr wrap="square">
            <a:spAutoFit/>
          </a:bodyPr>
          <a:lstStyle/>
          <a:p>
            <a:pPr algn="ctr"/>
            <a:r>
              <a:rPr lang="en-US" sz="2800" b="1" dirty="0" err="1">
                <a:solidFill>
                  <a:srgbClr val="0070C0"/>
                </a:solidFill>
                <a:cs typeface="Arial" panose="020B0604020202020204" pitchFamily="34" charset="0"/>
              </a:rPr>
              <a:t>Hệ</a:t>
            </a:r>
            <a:r>
              <a:rPr lang="en-US" sz="2800" b="1" dirty="0">
                <a:solidFill>
                  <a:srgbClr val="0070C0"/>
                </a:solidFill>
                <a:cs typeface="Arial" panose="020B0604020202020204" pitchFamily="34" charset="0"/>
              </a:rPr>
              <a:t> </a:t>
            </a:r>
            <a:r>
              <a:rPr lang="en-US" sz="2800" b="1" dirty="0" err="1">
                <a:solidFill>
                  <a:srgbClr val="0070C0"/>
                </a:solidFill>
                <a:cs typeface="Arial" panose="020B0604020202020204" pitchFamily="34" charset="0"/>
              </a:rPr>
              <a:t>thống</a:t>
            </a:r>
            <a:r>
              <a:rPr lang="en-US" sz="2800" b="1" dirty="0">
                <a:solidFill>
                  <a:srgbClr val="0070C0"/>
                </a:solidFill>
                <a:cs typeface="Arial" panose="020B0604020202020204" pitchFamily="34" charset="0"/>
              </a:rPr>
              <a:t> </a:t>
            </a:r>
            <a:r>
              <a:rPr lang="en-US" sz="2800" b="1" dirty="0" err="1">
                <a:solidFill>
                  <a:srgbClr val="0070C0"/>
                </a:solidFill>
                <a:cs typeface="Arial" panose="020B0604020202020204" pitchFamily="34" charset="0"/>
              </a:rPr>
              <a:t>hình</a:t>
            </a:r>
            <a:r>
              <a:rPr lang="en-US" sz="2800" b="1" dirty="0">
                <a:solidFill>
                  <a:srgbClr val="0070C0"/>
                </a:solidFill>
                <a:cs typeface="Arial" panose="020B0604020202020204" pitchFamily="34" charset="0"/>
              </a:rPr>
              <a:t> </a:t>
            </a:r>
            <a:r>
              <a:rPr lang="en-US" sz="2800" b="1" dirty="0" err="1">
                <a:solidFill>
                  <a:srgbClr val="0070C0"/>
                </a:solidFill>
                <a:cs typeface="Arial" panose="020B0604020202020204" pitchFamily="34" charset="0"/>
              </a:rPr>
              <a:t>phạt</a:t>
            </a:r>
            <a:endParaRPr lang="vi-VN" sz="2800" b="1" dirty="0">
              <a:solidFill>
                <a:srgbClr val="0070C0"/>
              </a:solidFill>
              <a:cs typeface="Arial" panose="020B0604020202020204" pitchFamily="34" charset="0"/>
            </a:endParaRPr>
          </a:p>
        </p:txBody>
      </p:sp>
      <p:pic>
        <p:nvPicPr>
          <p:cNvPr id="16" name="Picture 2" descr="Star Shape GIF"/>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215" y="1183572"/>
            <a:ext cx="1612311" cy="115165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4A2E1F4-2BBC-7363-82CC-36CF58BC20CE}"/>
              </a:ext>
            </a:extLst>
          </p:cNvPr>
          <p:cNvSpPr txBox="1"/>
          <p:nvPr/>
        </p:nvSpPr>
        <p:spPr>
          <a:xfrm>
            <a:off x="5879755" y="1589960"/>
            <a:ext cx="5451314" cy="461665"/>
          </a:xfrm>
          <a:prstGeom prst="rect">
            <a:avLst/>
          </a:prstGeom>
          <a:noFill/>
        </p:spPr>
        <p:txBody>
          <a:bodyPr wrap="square">
            <a:spAutoFit/>
          </a:bodyPr>
          <a:lstStyle/>
          <a:p>
            <a:pPr algn="ctr"/>
            <a:r>
              <a:rPr lang="en-US" sz="2400" b="1" dirty="0">
                <a:solidFill>
                  <a:srgbClr val="FF0000"/>
                </a:solidFill>
                <a:highlight>
                  <a:srgbClr val="AFABAB"/>
                </a:highlight>
                <a:cs typeface="Arial" panose="020B0604020202020204" pitchFamily="34" charset="0"/>
              </a:rPr>
              <a:t>HÌNH PHẠT CHÍNH</a:t>
            </a:r>
          </a:p>
        </p:txBody>
      </p:sp>
      <p:sp>
        <p:nvSpPr>
          <p:cNvPr id="18" name="TextBox 17">
            <a:extLst>
              <a:ext uri="{FF2B5EF4-FFF2-40B4-BE49-F238E27FC236}">
                <a16:creationId xmlns:a16="http://schemas.microsoft.com/office/drawing/2014/main" id="{4352677F-BC08-D41A-A32F-7C4714D18F23}"/>
              </a:ext>
            </a:extLst>
          </p:cNvPr>
          <p:cNvSpPr txBox="1"/>
          <p:nvPr/>
        </p:nvSpPr>
        <p:spPr>
          <a:xfrm>
            <a:off x="5879755" y="2232143"/>
            <a:ext cx="3773012" cy="3901837"/>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solidFill>
                  <a:prstClr val="black"/>
                </a:solidFill>
                <a:cs typeface="Arial" panose="020B0604020202020204" pitchFamily="34" charset="0"/>
              </a:rPr>
              <a:t>Cảnh cáo, </a:t>
            </a:r>
          </a:p>
          <a:p>
            <a:pPr marL="342900" indent="-342900" algn="just">
              <a:lnSpc>
                <a:spcPct val="150000"/>
              </a:lnSpc>
              <a:buFont typeface="Arial" panose="020B0604020202020204" pitchFamily="34" charset="0"/>
              <a:buChar char="•"/>
            </a:pPr>
            <a:r>
              <a:rPr lang="en-US" sz="2400" dirty="0">
                <a:solidFill>
                  <a:srgbClr val="0070C0"/>
                </a:solidFill>
                <a:cs typeface="Arial" panose="020B0604020202020204" pitchFamily="34" charset="0"/>
              </a:rPr>
              <a:t>Phạt tiền</a:t>
            </a:r>
            <a:r>
              <a:rPr lang="en-US" sz="2400" dirty="0">
                <a:solidFill>
                  <a:prstClr val="black"/>
                </a:solidFill>
                <a:cs typeface="Arial" panose="020B0604020202020204" pitchFamily="34" charset="0"/>
              </a:rPr>
              <a:t>, </a:t>
            </a:r>
          </a:p>
          <a:p>
            <a:pPr marL="342900" indent="-342900">
              <a:lnSpc>
                <a:spcPct val="150000"/>
              </a:lnSpc>
              <a:buFont typeface="Arial" panose="020B0604020202020204" pitchFamily="34" charset="0"/>
              <a:buChar char="•"/>
            </a:pPr>
            <a:r>
              <a:rPr lang="en-US" sz="2400" dirty="0">
                <a:solidFill>
                  <a:prstClr val="black"/>
                </a:solidFill>
                <a:cs typeface="Arial" panose="020B0604020202020204" pitchFamily="34" charset="0"/>
              </a:rPr>
              <a:t>Cải tạo không giam giữ, </a:t>
            </a:r>
          </a:p>
          <a:p>
            <a:pPr marL="342900" indent="-342900">
              <a:lnSpc>
                <a:spcPct val="150000"/>
              </a:lnSpc>
              <a:buFont typeface="Arial" panose="020B0604020202020204" pitchFamily="34" charset="0"/>
              <a:buChar char="•"/>
            </a:pPr>
            <a:r>
              <a:rPr lang="en-US" sz="2400" dirty="0" err="1">
                <a:solidFill>
                  <a:prstClr val="black"/>
                </a:solidFill>
                <a:cs typeface="Arial" panose="020B0604020202020204" pitchFamily="34" charset="0"/>
              </a:rPr>
              <a:t>Trục</a:t>
            </a:r>
            <a:r>
              <a:rPr lang="en-US" sz="2400" dirty="0">
                <a:solidFill>
                  <a:prstClr val="black"/>
                </a:solidFill>
                <a:cs typeface="Arial" panose="020B0604020202020204" pitchFamily="34" charset="0"/>
              </a:rPr>
              <a:t> </a:t>
            </a:r>
            <a:r>
              <a:rPr lang="en-US" sz="2400" dirty="0" err="1">
                <a:solidFill>
                  <a:prstClr val="black"/>
                </a:solidFill>
                <a:cs typeface="Arial" panose="020B0604020202020204" pitchFamily="34" charset="0"/>
              </a:rPr>
              <a:t>xuất</a:t>
            </a:r>
            <a:endParaRPr lang="en-US" sz="2400" dirty="0">
              <a:solidFill>
                <a:prstClr val="black"/>
              </a:solidFill>
              <a:cs typeface="Arial" panose="020B0604020202020204" pitchFamily="34" charset="0"/>
            </a:endParaRPr>
          </a:p>
          <a:p>
            <a:pPr marL="342900" indent="-342900">
              <a:lnSpc>
                <a:spcPct val="150000"/>
              </a:lnSpc>
              <a:buFont typeface="Arial" panose="020B0604020202020204" pitchFamily="34" charset="0"/>
              <a:buChar char="•"/>
            </a:pPr>
            <a:r>
              <a:rPr lang="en-US" sz="2400" dirty="0">
                <a:solidFill>
                  <a:srgbClr val="0070C0"/>
                </a:solidFill>
                <a:cs typeface="Arial" panose="020B0604020202020204" pitchFamily="34" charset="0"/>
              </a:rPr>
              <a:t>Tù có thời hạn, </a:t>
            </a:r>
          </a:p>
          <a:p>
            <a:pPr marL="342900" indent="-342900">
              <a:lnSpc>
                <a:spcPct val="150000"/>
              </a:lnSpc>
              <a:buFont typeface="Arial" panose="020B0604020202020204" pitchFamily="34" charset="0"/>
              <a:buChar char="•"/>
            </a:pPr>
            <a:r>
              <a:rPr lang="en-US" sz="2400" dirty="0">
                <a:solidFill>
                  <a:prstClr val="black"/>
                </a:solidFill>
                <a:cs typeface="Arial" panose="020B0604020202020204" pitchFamily="34" charset="0"/>
              </a:rPr>
              <a:t>Tù chung thân, </a:t>
            </a:r>
          </a:p>
          <a:p>
            <a:pPr marL="342900" indent="-342900">
              <a:lnSpc>
                <a:spcPct val="150000"/>
              </a:lnSpc>
              <a:buFont typeface="Arial" panose="020B0604020202020204" pitchFamily="34" charset="0"/>
              <a:buChar char="•"/>
            </a:pPr>
            <a:r>
              <a:rPr lang="en-US" sz="2400" dirty="0">
                <a:solidFill>
                  <a:srgbClr val="0070C0"/>
                </a:solidFill>
                <a:cs typeface="Arial" panose="020B0604020202020204" pitchFamily="34" charset="0"/>
              </a:rPr>
              <a:t>Tử hình.</a:t>
            </a:r>
          </a:p>
        </p:txBody>
      </p:sp>
      <p:sp>
        <p:nvSpPr>
          <p:cNvPr id="19" name="TextBox 18">
            <a:extLst>
              <a:ext uri="{FF2B5EF4-FFF2-40B4-BE49-F238E27FC236}">
                <a16:creationId xmlns:a16="http://schemas.microsoft.com/office/drawing/2014/main" id="{72553105-E8ED-CFA3-A400-833EDB9F5D6E}"/>
              </a:ext>
            </a:extLst>
          </p:cNvPr>
          <p:cNvSpPr txBox="1"/>
          <p:nvPr/>
        </p:nvSpPr>
        <p:spPr>
          <a:xfrm>
            <a:off x="307975" y="5388172"/>
            <a:ext cx="7231381" cy="400110"/>
          </a:xfrm>
          <a:prstGeom prst="rect">
            <a:avLst/>
          </a:prstGeom>
          <a:noFill/>
        </p:spPr>
        <p:txBody>
          <a:bodyPr wrap="square">
            <a:spAutoFit/>
          </a:bodyPr>
          <a:lstStyle/>
          <a:p>
            <a:r>
              <a:rPr lang="en-US" sz="2000" b="1" dirty="0">
                <a:solidFill>
                  <a:srgbClr val="C00000"/>
                </a:solidFill>
                <a:cs typeface="Arial" panose="020B0604020202020204" pitchFamily="34" charset="0"/>
              </a:rPr>
              <a:t>NGUYÊN TẮC ÁP DỤNG:</a:t>
            </a:r>
            <a:endParaRPr lang="en-US" sz="2000" dirty="0">
              <a:solidFill>
                <a:prstClr val="black"/>
              </a:solidFill>
              <a:cs typeface="Arial" panose="020B0604020202020204" pitchFamily="34" charset="0"/>
            </a:endParaRPr>
          </a:p>
        </p:txBody>
      </p:sp>
      <p:sp>
        <p:nvSpPr>
          <p:cNvPr id="20" name="TextBox 19">
            <a:extLst>
              <a:ext uri="{FF2B5EF4-FFF2-40B4-BE49-F238E27FC236}">
                <a16:creationId xmlns:a16="http://schemas.microsoft.com/office/drawing/2014/main" id="{5CA761DA-F543-7ADB-9CE2-B2CEA42AE39D}"/>
              </a:ext>
            </a:extLst>
          </p:cNvPr>
          <p:cNvSpPr txBox="1"/>
          <p:nvPr/>
        </p:nvSpPr>
        <p:spPr>
          <a:xfrm>
            <a:off x="307975" y="5749207"/>
            <a:ext cx="7231381" cy="1015663"/>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2000" dirty="0">
                <a:solidFill>
                  <a:prstClr val="black"/>
                </a:solidFill>
                <a:cs typeface="Arial" panose="020B0604020202020204" pitchFamily="34" charset="0"/>
              </a:rPr>
              <a:t>Áp dụng độc lập</a:t>
            </a:r>
          </a:p>
          <a:p>
            <a:pPr marL="285750" indent="-285750">
              <a:lnSpc>
                <a:spcPct val="150000"/>
              </a:lnSpc>
              <a:buFont typeface="Wingdings" panose="05000000000000000000" pitchFamily="2" charset="2"/>
              <a:buChar char="q"/>
            </a:pPr>
            <a:r>
              <a:rPr lang="en-US" sz="2000" dirty="0">
                <a:solidFill>
                  <a:prstClr val="black"/>
                </a:solidFill>
                <a:cs typeface="Arial" panose="020B0604020202020204" pitchFamily="34" charset="0"/>
              </a:rPr>
              <a:t>Áp dụng </a:t>
            </a:r>
            <a:r>
              <a:rPr lang="en-US" sz="2000" b="1" i="1" dirty="0">
                <a:solidFill>
                  <a:srgbClr val="FF0000"/>
                </a:solidFill>
                <a:cs typeface="Arial" panose="020B0604020202020204" pitchFamily="34" charset="0"/>
              </a:rPr>
              <a:t>một</a:t>
            </a:r>
            <a:r>
              <a:rPr lang="en-US" sz="2000" dirty="0">
                <a:solidFill>
                  <a:prstClr val="black"/>
                </a:solidFill>
                <a:cs typeface="Arial" panose="020B0604020202020204" pitchFamily="34" charset="0"/>
              </a:rPr>
              <a:t> hình phạt duy nhất cho </a:t>
            </a:r>
            <a:r>
              <a:rPr lang="en-US" sz="2000" b="1" i="1" dirty="0">
                <a:solidFill>
                  <a:srgbClr val="FF0000"/>
                </a:solidFill>
                <a:cs typeface="Arial" panose="020B0604020202020204" pitchFamily="34" charset="0"/>
              </a:rPr>
              <a:t>một</a:t>
            </a:r>
            <a:r>
              <a:rPr lang="en-US" sz="2000" dirty="0">
                <a:solidFill>
                  <a:prstClr val="black"/>
                </a:solidFill>
                <a:cs typeface="Arial" panose="020B0604020202020204" pitchFamily="34" charset="0"/>
              </a:rPr>
              <a:t>  tội phạm</a:t>
            </a:r>
          </a:p>
        </p:txBody>
      </p:sp>
      <p:pic>
        <p:nvPicPr>
          <p:cNvPr id="14338" name="Picture 2" descr="Phân loại tội phạm theo Bộ luật Hình sự"/>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2335224"/>
            <a:ext cx="5087326" cy="23517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96B233D-9DAE-4316-289A-17D1EA19F05C}"/>
              </a:ext>
            </a:extLst>
          </p:cNvPr>
          <p:cNvSpPr>
            <a:spLocks noGrp="1"/>
          </p:cNvSpPr>
          <p:nvPr>
            <p:ph type="sldNum" sz="quarter" idx="12"/>
          </p:nvPr>
        </p:nvSpPr>
        <p:spPr/>
        <p:txBody>
          <a:bodyPr/>
          <a:lstStyle/>
          <a:p>
            <a:fld id="{E84C3226-1C3B-4BDF-A3DB-4F01E2B1878D}" type="slidenum">
              <a:rPr lang="en-US" smtClean="0"/>
              <a:t>16</a:t>
            </a:fld>
            <a:endParaRPr lang="en-US"/>
          </a:p>
        </p:txBody>
      </p:sp>
    </p:spTree>
    <p:extLst>
      <p:ext uri="{BB962C8B-B14F-4D97-AF65-F5344CB8AC3E}">
        <p14:creationId xmlns:p14="http://schemas.microsoft.com/office/powerpoint/2010/main" val="409249469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4338"/>
                                        </p:tgtEl>
                                        <p:attrNameLst>
                                          <p:attrName>style.visibility</p:attrName>
                                        </p:attrNameLst>
                                      </p:cBhvr>
                                      <p:to>
                                        <p:strVal val="visible"/>
                                      </p:to>
                                    </p:set>
                                    <p:animEffect transition="in" filter="fade">
                                      <p:cBhvr>
                                        <p:cTn id="18" dur="500"/>
                                        <p:tgtEl>
                                          <p:spTgt spid="143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2.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HÌNH PHẠT</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0" y="0"/>
            <a:ext cx="754601" cy="895349"/>
          </a:xfrm>
          <a:prstGeom prst="rect">
            <a:avLst/>
          </a:prstGeom>
        </p:spPr>
      </p:pic>
      <p:sp>
        <p:nvSpPr>
          <p:cNvPr id="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2" descr="Tổng hợp hình phạt của nhiều bản án theo Điều 56 Bộ luật Hình sự"/>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F9EB9BAF-F827-8CFC-1005-ACA92BB03C24}"/>
              </a:ext>
            </a:extLst>
          </p:cNvPr>
          <p:cNvSpPr txBox="1"/>
          <p:nvPr/>
        </p:nvSpPr>
        <p:spPr>
          <a:xfrm>
            <a:off x="1033235" y="1381181"/>
            <a:ext cx="4195713" cy="523220"/>
          </a:xfrm>
          <a:prstGeom prst="rect">
            <a:avLst/>
          </a:prstGeom>
          <a:noFill/>
        </p:spPr>
        <p:txBody>
          <a:bodyPr wrap="square">
            <a:spAutoFit/>
          </a:bodyPr>
          <a:lstStyle/>
          <a:p>
            <a:pPr algn="ctr"/>
            <a:r>
              <a:rPr lang="en-US" sz="2800" b="1" dirty="0" err="1">
                <a:solidFill>
                  <a:srgbClr val="0070C0"/>
                </a:solidFill>
                <a:cs typeface="Arial" panose="020B0604020202020204" pitchFamily="34" charset="0"/>
              </a:rPr>
              <a:t>Hệ</a:t>
            </a:r>
            <a:r>
              <a:rPr lang="en-US" sz="2800" b="1" dirty="0">
                <a:solidFill>
                  <a:srgbClr val="0070C0"/>
                </a:solidFill>
                <a:cs typeface="Arial" panose="020B0604020202020204" pitchFamily="34" charset="0"/>
              </a:rPr>
              <a:t> </a:t>
            </a:r>
            <a:r>
              <a:rPr lang="en-US" sz="2800" b="1" dirty="0" err="1">
                <a:solidFill>
                  <a:srgbClr val="0070C0"/>
                </a:solidFill>
                <a:cs typeface="Arial" panose="020B0604020202020204" pitchFamily="34" charset="0"/>
              </a:rPr>
              <a:t>thống</a:t>
            </a:r>
            <a:r>
              <a:rPr lang="en-US" sz="2800" b="1" dirty="0">
                <a:solidFill>
                  <a:srgbClr val="0070C0"/>
                </a:solidFill>
                <a:cs typeface="Arial" panose="020B0604020202020204" pitchFamily="34" charset="0"/>
              </a:rPr>
              <a:t> </a:t>
            </a:r>
            <a:r>
              <a:rPr lang="en-US" sz="2800" b="1" dirty="0" err="1">
                <a:solidFill>
                  <a:srgbClr val="0070C0"/>
                </a:solidFill>
                <a:cs typeface="Arial" panose="020B0604020202020204" pitchFamily="34" charset="0"/>
              </a:rPr>
              <a:t>hình</a:t>
            </a:r>
            <a:r>
              <a:rPr lang="en-US" sz="2800" b="1" dirty="0">
                <a:solidFill>
                  <a:srgbClr val="0070C0"/>
                </a:solidFill>
                <a:cs typeface="Arial" panose="020B0604020202020204" pitchFamily="34" charset="0"/>
              </a:rPr>
              <a:t> </a:t>
            </a:r>
            <a:r>
              <a:rPr lang="en-US" sz="2800" b="1" dirty="0" err="1">
                <a:solidFill>
                  <a:srgbClr val="0070C0"/>
                </a:solidFill>
                <a:cs typeface="Arial" panose="020B0604020202020204" pitchFamily="34" charset="0"/>
              </a:rPr>
              <a:t>phạt</a:t>
            </a:r>
            <a:endParaRPr lang="vi-VN" sz="2800" b="1" dirty="0">
              <a:solidFill>
                <a:srgbClr val="0070C0"/>
              </a:solidFill>
              <a:cs typeface="Arial" panose="020B0604020202020204" pitchFamily="34" charset="0"/>
            </a:endParaRPr>
          </a:p>
        </p:txBody>
      </p:sp>
      <p:pic>
        <p:nvPicPr>
          <p:cNvPr id="10" name="Picture 2" descr="Star Shape GIF"/>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775" y="1104927"/>
            <a:ext cx="1224903" cy="9724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4A2E1F4-2BBC-7363-82CC-36CF58BC20CE}"/>
              </a:ext>
            </a:extLst>
          </p:cNvPr>
          <p:cNvSpPr txBox="1"/>
          <p:nvPr/>
        </p:nvSpPr>
        <p:spPr>
          <a:xfrm>
            <a:off x="6029014" y="1555068"/>
            <a:ext cx="6107184" cy="461665"/>
          </a:xfrm>
          <a:prstGeom prst="rect">
            <a:avLst/>
          </a:prstGeom>
          <a:noFill/>
        </p:spPr>
        <p:txBody>
          <a:bodyPr wrap="square">
            <a:spAutoFit/>
          </a:bodyPr>
          <a:lstStyle/>
          <a:p>
            <a:pPr algn="ctr"/>
            <a:r>
              <a:rPr lang="vi-VN" sz="2400" b="1" dirty="0">
                <a:solidFill>
                  <a:schemeClr val="bg1"/>
                </a:solidFill>
                <a:cs typeface="Arial" panose="020B0604020202020204" pitchFamily="34" charset="0"/>
              </a:rPr>
              <a:t>   </a:t>
            </a:r>
            <a:r>
              <a:rPr lang="en-US" sz="2400" b="1" dirty="0">
                <a:solidFill>
                  <a:schemeClr val="bg1"/>
                </a:solidFill>
                <a:highlight>
                  <a:srgbClr val="000000"/>
                </a:highlight>
                <a:cs typeface="Arial" panose="020B0604020202020204" pitchFamily="34" charset="0"/>
              </a:rPr>
              <a:t>HÌNH PHẠT BỔ SUNG</a:t>
            </a:r>
          </a:p>
        </p:txBody>
      </p:sp>
      <p:sp>
        <p:nvSpPr>
          <p:cNvPr id="12" name="TextBox 11">
            <a:extLst>
              <a:ext uri="{FF2B5EF4-FFF2-40B4-BE49-F238E27FC236}">
                <a16:creationId xmlns:a16="http://schemas.microsoft.com/office/drawing/2014/main" id="{4352677F-BC08-D41A-A32F-7C4714D18F23}"/>
              </a:ext>
            </a:extLst>
          </p:cNvPr>
          <p:cNvSpPr txBox="1"/>
          <p:nvPr/>
        </p:nvSpPr>
        <p:spPr>
          <a:xfrm>
            <a:off x="5930479" y="2091147"/>
            <a:ext cx="5905223" cy="3728649"/>
          </a:xfrm>
          <a:prstGeom prst="rect">
            <a:avLst/>
          </a:prstGeom>
          <a:noFill/>
          <a:ln>
            <a:solidFill>
              <a:srgbClr val="00B0F0"/>
            </a:solidFill>
          </a:ln>
        </p:spPr>
        <p:txBody>
          <a:bodyPr wrap="square">
            <a:spAutoFit/>
          </a:bodyPr>
          <a:lstStyle/>
          <a:p>
            <a:pPr marL="342900" indent="-342900" algn="just">
              <a:lnSpc>
                <a:spcPct val="150000"/>
              </a:lnSpc>
              <a:buFont typeface="Arial" panose="020B0604020202020204" pitchFamily="34" charset="0"/>
              <a:buChar char="•"/>
            </a:pPr>
            <a:r>
              <a:rPr lang="en-US" sz="2000" i="1" dirty="0"/>
              <a:t>C</a:t>
            </a:r>
            <a:r>
              <a:rPr lang="vi-VN" sz="2000" i="1" dirty="0"/>
              <a:t>ấm đảm nhiệm chức vụ, cấm hành nghề hoặc làm công việc nhất định</a:t>
            </a:r>
            <a:endParaRPr lang="en-US" sz="2000" dirty="0"/>
          </a:p>
          <a:p>
            <a:pPr marL="342900" indent="-342900" algn="just">
              <a:lnSpc>
                <a:spcPct val="150000"/>
              </a:lnSpc>
              <a:buFont typeface="Arial" panose="020B0604020202020204" pitchFamily="34" charset="0"/>
              <a:buChar char="•"/>
            </a:pPr>
            <a:r>
              <a:rPr lang="en-US" sz="2000" i="1" dirty="0"/>
              <a:t>C</a:t>
            </a:r>
            <a:r>
              <a:rPr lang="vi-VN" sz="2000" i="1" dirty="0"/>
              <a:t>ấm cư trú</a:t>
            </a:r>
            <a:r>
              <a:rPr lang="vi-VN" sz="2000" dirty="0"/>
              <a:t> </a:t>
            </a:r>
            <a:endParaRPr lang="en-US" sz="2000" dirty="0"/>
          </a:p>
          <a:p>
            <a:pPr marL="342900" indent="-342900" algn="just">
              <a:lnSpc>
                <a:spcPct val="150000"/>
              </a:lnSpc>
              <a:buFont typeface="Arial" panose="020B0604020202020204" pitchFamily="34" charset="0"/>
              <a:buChar char="•"/>
            </a:pPr>
            <a:r>
              <a:rPr lang="en-US" sz="2000" i="1" dirty="0"/>
              <a:t>Q</a:t>
            </a:r>
            <a:r>
              <a:rPr lang="vi-VN" sz="2000" i="1" dirty="0"/>
              <a:t>uản chế</a:t>
            </a:r>
            <a:endParaRPr lang="en-US" sz="2000" dirty="0"/>
          </a:p>
          <a:p>
            <a:pPr marL="342900" indent="-342900" algn="just">
              <a:lnSpc>
                <a:spcPct val="150000"/>
              </a:lnSpc>
              <a:buFont typeface="Arial" panose="020B0604020202020204" pitchFamily="34" charset="0"/>
              <a:buChar char="•"/>
            </a:pPr>
            <a:r>
              <a:rPr lang="en-US" sz="2000" i="1" dirty="0"/>
              <a:t>T</a:t>
            </a:r>
            <a:r>
              <a:rPr lang="vi-VN" sz="2000" i="1" dirty="0"/>
              <a:t>ước một số quyền công dân</a:t>
            </a:r>
            <a:endParaRPr lang="en-US" sz="2000" dirty="0"/>
          </a:p>
          <a:p>
            <a:pPr marL="342900" indent="-342900" algn="just">
              <a:lnSpc>
                <a:spcPct val="150000"/>
              </a:lnSpc>
              <a:buFont typeface="Arial" panose="020B0604020202020204" pitchFamily="34" charset="0"/>
              <a:buChar char="•"/>
            </a:pPr>
            <a:r>
              <a:rPr lang="en-US" sz="2000" i="1" dirty="0"/>
              <a:t>T</a:t>
            </a:r>
            <a:r>
              <a:rPr lang="vi-VN" sz="2000" i="1" dirty="0"/>
              <a:t>ịch thu tài sản</a:t>
            </a:r>
            <a:endParaRPr lang="en-US" sz="2000" dirty="0"/>
          </a:p>
          <a:p>
            <a:pPr marL="342900" indent="-342900" algn="just">
              <a:lnSpc>
                <a:spcPct val="150000"/>
              </a:lnSpc>
              <a:buFont typeface="Arial" panose="020B0604020202020204" pitchFamily="34" charset="0"/>
              <a:buChar char="•"/>
            </a:pPr>
            <a:r>
              <a:rPr lang="en-US" sz="2000" i="1" dirty="0"/>
              <a:t>P</a:t>
            </a:r>
            <a:r>
              <a:rPr lang="vi-VN" sz="2000" i="1" dirty="0"/>
              <a:t>hạt tiền khi không áp dụng là hình phạt chính</a:t>
            </a:r>
            <a:endParaRPr lang="en-US" sz="2000" dirty="0"/>
          </a:p>
          <a:p>
            <a:pPr marL="342900" indent="-342900" algn="just">
              <a:lnSpc>
                <a:spcPct val="150000"/>
              </a:lnSpc>
              <a:buFont typeface="Arial" panose="020B0604020202020204" pitchFamily="34" charset="0"/>
              <a:buChar char="•"/>
            </a:pPr>
            <a:r>
              <a:rPr lang="en-US" sz="2000" i="1" dirty="0"/>
              <a:t>T</a:t>
            </a:r>
            <a:r>
              <a:rPr lang="vi-VN" sz="2000" i="1" dirty="0"/>
              <a:t>rục xuất, khi không áp dụng là hình phạt chính</a:t>
            </a:r>
            <a:endParaRPr lang="en-US" sz="2000" dirty="0"/>
          </a:p>
        </p:txBody>
      </p:sp>
      <p:sp>
        <p:nvSpPr>
          <p:cNvPr id="16" name="TextBox 15">
            <a:extLst>
              <a:ext uri="{FF2B5EF4-FFF2-40B4-BE49-F238E27FC236}">
                <a16:creationId xmlns:a16="http://schemas.microsoft.com/office/drawing/2014/main" id="{97178577-0A0D-1DA9-9A08-9CF7ACBADF60}"/>
              </a:ext>
            </a:extLst>
          </p:cNvPr>
          <p:cNvSpPr txBox="1"/>
          <p:nvPr/>
        </p:nvSpPr>
        <p:spPr>
          <a:xfrm>
            <a:off x="190777" y="5474754"/>
            <a:ext cx="6107184" cy="369332"/>
          </a:xfrm>
          <a:prstGeom prst="rect">
            <a:avLst/>
          </a:prstGeom>
          <a:noFill/>
        </p:spPr>
        <p:txBody>
          <a:bodyPr wrap="square">
            <a:spAutoFit/>
          </a:bodyPr>
          <a:lstStyle/>
          <a:p>
            <a:r>
              <a:rPr lang="en-US" b="1" dirty="0">
                <a:solidFill>
                  <a:srgbClr val="C00000"/>
                </a:solidFill>
                <a:cs typeface="Arial" panose="020B0604020202020204" pitchFamily="34" charset="0"/>
              </a:rPr>
              <a:t>NGUYÊN TẮC ÁP DỤNG:</a:t>
            </a:r>
            <a:endParaRPr lang="en-US" dirty="0">
              <a:solidFill>
                <a:prstClr val="black"/>
              </a:solidFill>
              <a:cs typeface="Arial" panose="020B0604020202020204" pitchFamily="34" charset="0"/>
            </a:endParaRPr>
          </a:p>
        </p:txBody>
      </p:sp>
      <p:sp>
        <p:nvSpPr>
          <p:cNvPr id="17" name="TextBox 16">
            <a:extLst>
              <a:ext uri="{FF2B5EF4-FFF2-40B4-BE49-F238E27FC236}">
                <a16:creationId xmlns:a16="http://schemas.microsoft.com/office/drawing/2014/main" id="{E34CE93E-56CB-2882-D949-D55BE549424A}"/>
              </a:ext>
            </a:extLst>
          </p:cNvPr>
          <p:cNvSpPr txBox="1"/>
          <p:nvPr/>
        </p:nvSpPr>
        <p:spPr>
          <a:xfrm>
            <a:off x="0" y="5419136"/>
            <a:ext cx="6946422" cy="1703030"/>
          </a:xfrm>
          <a:prstGeom prst="rect">
            <a:avLst/>
          </a:prstGeom>
          <a:noFill/>
        </p:spPr>
        <p:txBody>
          <a:bodyPr wrap="square">
            <a:spAutoFit/>
          </a:bodyPr>
          <a:lstStyle/>
          <a:p>
            <a:pPr>
              <a:lnSpc>
                <a:spcPct val="150000"/>
              </a:lnSpc>
            </a:pPr>
            <a:endParaRPr lang="en-US" dirty="0">
              <a:solidFill>
                <a:prstClr val="black"/>
              </a:solidFill>
              <a:cs typeface="Arial" panose="020B0604020202020204" pitchFamily="34" charset="0"/>
            </a:endParaRPr>
          </a:p>
          <a:p>
            <a:pPr marL="285750" indent="-285750">
              <a:lnSpc>
                <a:spcPct val="150000"/>
              </a:lnSpc>
              <a:buFont typeface="Wingdings" panose="05000000000000000000" pitchFamily="2" charset="2"/>
              <a:buChar char="q"/>
            </a:pPr>
            <a:r>
              <a:rPr lang="en-US" dirty="0">
                <a:solidFill>
                  <a:prstClr val="black"/>
                </a:solidFill>
                <a:cs typeface="Arial" panose="020B0604020202020204" pitchFamily="34" charset="0"/>
              </a:rPr>
              <a:t>Có thể áp dụng </a:t>
            </a:r>
            <a:r>
              <a:rPr lang="en-US" b="1" i="1" dirty="0">
                <a:solidFill>
                  <a:srgbClr val="FF0000"/>
                </a:solidFill>
                <a:cs typeface="Arial" panose="020B0604020202020204" pitchFamily="34" charset="0"/>
              </a:rPr>
              <a:t>nhiều</a:t>
            </a:r>
            <a:r>
              <a:rPr lang="en-US" dirty="0">
                <a:solidFill>
                  <a:prstClr val="black"/>
                </a:solidFill>
                <a:cs typeface="Arial" panose="020B0604020202020204" pitchFamily="34" charset="0"/>
              </a:rPr>
              <a:t> hình phạt bổ sung đối với </a:t>
            </a:r>
            <a:r>
              <a:rPr lang="en-US" b="1" i="1" dirty="0">
                <a:solidFill>
                  <a:srgbClr val="FF0000"/>
                </a:solidFill>
                <a:cs typeface="Arial" panose="020B0604020202020204" pitchFamily="34" charset="0"/>
              </a:rPr>
              <a:t>một</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tội</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phạm</a:t>
            </a:r>
            <a:endParaRPr lang="en-US" dirty="0">
              <a:solidFill>
                <a:prstClr val="black"/>
              </a:solidFill>
              <a:cs typeface="Arial" panose="020B0604020202020204" pitchFamily="34" charset="0"/>
            </a:endParaRPr>
          </a:p>
          <a:p>
            <a:pPr marL="285750" indent="-285750">
              <a:lnSpc>
                <a:spcPct val="150000"/>
              </a:lnSpc>
              <a:buFont typeface="Wingdings" panose="05000000000000000000" pitchFamily="2" charset="2"/>
              <a:buChar char="q"/>
            </a:pPr>
            <a:r>
              <a:rPr lang="en-US" dirty="0" err="1">
                <a:solidFill>
                  <a:prstClr val="black"/>
                </a:solidFill>
                <a:cs typeface="Arial" panose="020B0604020202020204" pitchFamily="34" charset="0"/>
              </a:rPr>
              <a:t>Áp</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dụng</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kèm</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theo</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hình</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phạt</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chính</a:t>
            </a:r>
            <a:endParaRPr lang="en-US" dirty="0">
              <a:solidFill>
                <a:prstClr val="black"/>
              </a:solidFill>
              <a:cs typeface="Arial" panose="020B0604020202020204" pitchFamily="34" charset="0"/>
            </a:endParaRPr>
          </a:p>
          <a:p>
            <a:pPr marL="285750" indent="-285750">
              <a:lnSpc>
                <a:spcPct val="150000"/>
              </a:lnSpc>
              <a:buFont typeface="Wingdings" panose="05000000000000000000" pitchFamily="2" charset="2"/>
              <a:buChar char="q"/>
            </a:pPr>
            <a:endParaRPr lang="en-US" dirty="0">
              <a:solidFill>
                <a:prstClr val="black"/>
              </a:solidFill>
              <a:cs typeface="Arial" panose="020B0604020202020204" pitchFamily="34" charset="0"/>
            </a:endParaRPr>
          </a:p>
        </p:txBody>
      </p:sp>
      <p:sp>
        <p:nvSpPr>
          <p:cNvPr id="2" name="Slide Number Placeholder 1">
            <a:extLst>
              <a:ext uri="{FF2B5EF4-FFF2-40B4-BE49-F238E27FC236}">
                <a16:creationId xmlns:a16="http://schemas.microsoft.com/office/drawing/2014/main" id="{C524C93A-53AB-A353-631E-AAA086BBD6D2}"/>
              </a:ext>
            </a:extLst>
          </p:cNvPr>
          <p:cNvSpPr>
            <a:spLocks noGrp="1"/>
          </p:cNvSpPr>
          <p:nvPr>
            <p:ph type="sldNum" sz="quarter" idx="12"/>
          </p:nvPr>
        </p:nvSpPr>
        <p:spPr/>
        <p:txBody>
          <a:bodyPr/>
          <a:lstStyle/>
          <a:p>
            <a:fld id="{E84C3226-1C3B-4BDF-A3DB-4F01E2B1878D}" type="slidenum">
              <a:rPr lang="en-US" smtClean="0"/>
              <a:t>17</a:t>
            </a:fld>
            <a:endParaRPr lang="en-US"/>
          </a:p>
        </p:txBody>
      </p:sp>
      <p:pic>
        <p:nvPicPr>
          <p:cNvPr id="3" name="Picture 2">
            <a:extLst>
              <a:ext uri="{FF2B5EF4-FFF2-40B4-BE49-F238E27FC236}">
                <a16:creationId xmlns:a16="http://schemas.microsoft.com/office/drawing/2014/main" id="{C6109CBD-5206-35CC-1B45-9CBB15C4C3C2}"/>
              </a:ext>
            </a:extLst>
          </p:cNvPr>
          <p:cNvPicPr>
            <a:picLocks noChangeAspect="1"/>
          </p:cNvPicPr>
          <p:nvPr/>
        </p:nvPicPr>
        <p:blipFill>
          <a:blip r:embed="rId5"/>
          <a:stretch>
            <a:fillRect/>
          </a:stretch>
        </p:blipFill>
        <p:spPr>
          <a:xfrm>
            <a:off x="2585130" y="3233841"/>
            <a:ext cx="2888498" cy="1925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04AAF846-AB27-1C70-4D40-A3999BC23FCE}"/>
              </a:ext>
            </a:extLst>
          </p:cNvPr>
          <p:cNvPicPr>
            <a:picLocks noChangeAspect="1"/>
          </p:cNvPicPr>
          <p:nvPr/>
        </p:nvPicPr>
        <p:blipFill>
          <a:blip r:embed="rId6"/>
          <a:stretch>
            <a:fillRect/>
          </a:stretch>
        </p:blipFill>
        <p:spPr>
          <a:xfrm>
            <a:off x="0" y="2029807"/>
            <a:ext cx="3102460" cy="19256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761674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6096000" y="2072640"/>
            <a:ext cx="0" cy="478536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4687" y="2072640"/>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063647" y="449114"/>
            <a:ext cx="1828803" cy="964597"/>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b="1" dirty="0">
                <a:solidFill>
                  <a:srgbClr val="FF0000"/>
                </a:solidFill>
              </a:rPr>
              <a:t>DUNG</a:t>
            </a:r>
          </a:p>
        </p:txBody>
      </p:sp>
      <p:sp>
        <p:nvSpPr>
          <p:cNvPr id="20" name="Rectangle 19"/>
          <p:cNvSpPr/>
          <p:nvPr/>
        </p:nvSpPr>
        <p:spPr>
          <a:xfrm>
            <a:off x="6311386" y="453221"/>
            <a:ext cx="1828803" cy="964596"/>
          </a:xfrm>
          <a:prstGeom prst="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b="1" dirty="0">
                <a:solidFill>
                  <a:srgbClr val="FF0000"/>
                </a:solidFill>
              </a:rPr>
              <a:t>BÀI</a:t>
            </a:r>
          </a:p>
        </p:txBody>
      </p:sp>
      <p:sp>
        <p:nvSpPr>
          <p:cNvPr id="22" name="Rectangle 21"/>
          <p:cNvSpPr/>
          <p:nvPr/>
        </p:nvSpPr>
        <p:spPr>
          <a:xfrm>
            <a:off x="8589375" y="449115"/>
            <a:ext cx="1828804" cy="964596"/>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b="1" dirty="0">
                <a:solidFill>
                  <a:srgbClr val="FF0000"/>
                </a:solidFill>
              </a:rPr>
              <a:t>HỌC</a:t>
            </a:r>
          </a:p>
        </p:txBody>
      </p:sp>
      <p:pic>
        <p:nvPicPr>
          <p:cNvPr id="24" name="Picture 23">
            <a:extLst>
              <a:ext uri="{FF2B5EF4-FFF2-40B4-BE49-F238E27FC236}">
                <a16:creationId xmlns:a16="http://schemas.microsoft.com/office/drawing/2014/main" id="{3DACC329-3185-4FEC-8081-61BB4950E3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83" t="17943"/>
          <a:stretch/>
        </p:blipFill>
        <p:spPr>
          <a:xfrm>
            <a:off x="10858156" y="400524"/>
            <a:ext cx="1006967" cy="421629"/>
          </a:xfrm>
          <a:prstGeom prst="rect">
            <a:avLst/>
          </a:prstGeom>
        </p:spPr>
      </p:pic>
      <p:sp>
        <p:nvSpPr>
          <p:cNvPr id="44" name="Rectangle 43"/>
          <p:cNvSpPr/>
          <p:nvPr/>
        </p:nvSpPr>
        <p:spPr>
          <a:xfrm>
            <a:off x="1560687" y="2781588"/>
            <a:ext cx="2901696" cy="295725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8" name="Rectangle 47"/>
          <p:cNvSpPr/>
          <p:nvPr/>
        </p:nvSpPr>
        <p:spPr>
          <a:xfrm>
            <a:off x="7892229" y="2814578"/>
            <a:ext cx="2901696" cy="295725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3200" b="1" dirty="0">
                <a:solidFill>
                  <a:schemeClr val="tx1"/>
                </a:solidFill>
                <a:latin typeface="Arial" panose="020B0604020202020204" pitchFamily="34" charset="0"/>
                <a:cs typeface="Arial" panose="020B0604020202020204" pitchFamily="34" charset="0"/>
              </a:rPr>
              <a:t> HÌNH PHẠT</a:t>
            </a:r>
          </a:p>
        </p:txBody>
      </p:sp>
      <p:pic>
        <p:nvPicPr>
          <p:cNvPr id="43" name="Picture 34" descr="One Sticker by Casinha"/>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36434" y="1446701"/>
            <a:ext cx="2150203" cy="202446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2" descr="Numero Sticker by Casinh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67976" y="1413711"/>
            <a:ext cx="2150203" cy="2017338"/>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1560687" y="3967829"/>
            <a:ext cx="2901696" cy="584775"/>
          </a:xfrm>
          <a:prstGeom prst="rect">
            <a:avLst/>
          </a:prstGeom>
        </p:spPr>
        <p:txBody>
          <a:bodyPr wrap="square">
            <a:spAutoFit/>
          </a:bodyPr>
          <a:lstStyle/>
          <a:p>
            <a:pPr lvl="0" algn="ctr"/>
            <a:r>
              <a:rPr lang="en-US" sz="3200" b="1" dirty="0">
                <a:latin typeface="Arial" panose="020B0604020202020204" pitchFamily="34" charset="0"/>
                <a:cs typeface="Arial" panose="020B0604020202020204" pitchFamily="34" charset="0"/>
              </a:rPr>
              <a:t> ĐỒNG PHẠM</a:t>
            </a:r>
            <a:endParaRPr lang="vi-VN" sz="3200" b="1" dirty="0">
              <a:latin typeface="Arial" panose="020B0604020202020204" pitchFamily="34" charset="0"/>
              <a:cs typeface="Arial" panose="020B0604020202020204" pitchFamily="34" charset="0"/>
            </a:endParaRPr>
          </a:p>
        </p:txBody>
      </p:sp>
      <p:sp>
        <p:nvSpPr>
          <p:cNvPr id="52" name="Rectangle 51"/>
          <p:cNvSpPr/>
          <p:nvPr/>
        </p:nvSpPr>
        <p:spPr>
          <a:xfrm>
            <a:off x="1780140" y="468210"/>
            <a:ext cx="1828803" cy="964596"/>
          </a:xfrm>
          <a:prstGeom prst="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0" b="1" dirty="0">
                <a:solidFill>
                  <a:srgbClr val="FF0000"/>
                </a:solidFill>
              </a:rPr>
              <a:t>NỘI</a:t>
            </a:r>
          </a:p>
        </p:txBody>
      </p:sp>
      <p:pic>
        <p:nvPicPr>
          <p:cNvPr id="18" name="Picture 17">
            <a:extLst>
              <a:ext uri="{FF2B5EF4-FFF2-40B4-BE49-F238E27FC236}">
                <a16:creationId xmlns:a16="http://schemas.microsoft.com/office/drawing/2014/main" id="{EAA4CCF1-79CC-469E-9A60-E67B9D1A1CDA}"/>
              </a:ext>
            </a:extLst>
          </p:cNvPr>
          <p:cNvPicPr>
            <a:picLocks noChangeAspect="1"/>
          </p:cNvPicPr>
          <p:nvPr/>
        </p:nvPicPr>
        <p:blipFill rotWithShape="1">
          <a:blip r:embed="rId6">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2" name="Slide Number Placeholder 1">
            <a:extLst>
              <a:ext uri="{FF2B5EF4-FFF2-40B4-BE49-F238E27FC236}">
                <a16:creationId xmlns:a16="http://schemas.microsoft.com/office/drawing/2014/main" id="{70D1EB88-7F81-4E3A-B7FF-5AD6DD4B0A87}"/>
              </a:ext>
            </a:extLst>
          </p:cNvPr>
          <p:cNvSpPr>
            <a:spLocks noGrp="1"/>
          </p:cNvSpPr>
          <p:nvPr>
            <p:ph type="sldNum" sz="quarter" idx="12"/>
          </p:nvPr>
        </p:nvSpPr>
        <p:spPr/>
        <p:txBody>
          <a:bodyPr/>
          <a:lstStyle/>
          <a:p>
            <a:fld id="{E84C3226-1C3B-4BDF-A3DB-4F01E2B1878D}" type="slidenum">
              <a:rPr lang="en-US" smtClean="0"/>
              <a:t>18</a:t>
            </a:fld>
            <a:endParaRPr lang="en-US"/>
          </a:p>
        </p:txBody>
      </p:sp>
    </p:spTree>
    <p:extLst>
      <p:ext uri="{BB962C8B-B14F-4D97-AF65-F5344CB8AC3E}">
        <p14:creationId xmlns:p14="http://schemas.microsoft.com/office/powerpoint/2010/main" val="52472582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up)">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up)">
                                      <p:cBhvr>
                                        <p:cTn id="12" dur="500"/>
                                        <p:tgtEl>
                                          <p:spTgt spid="46"/>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up)">
                                      <p:cBhvr>
                                        <p:cTn id="15" dur="500"/>
                                        <p:tgtEl>
                                          <p:spTgt spid="4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wipe(up)">
                                      <p:cBhvr>
                                        <p:cTn id="18" dur="500"/>
                                        <p:tgtEl>
                                          <p:spTgt spid="4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up)">
                                      <p:cBhvr>
                                        <p:cTn id="2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8" grpId="0" animBg="1"/>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3" descr="Redirect Notice | Gif, Rainbow gif, Overlays transparent"/>
          <p:cNvPicPr preferRelativeResize="0"/>
          <p:nvPr/>
        </p:nvPicPr>
        <p:blipFill rotWithShape="1">
          <a:blip r:embed="rId3">
            <a:alphaModFix/>
          </a:blip>
          <a:srcRect/>
          <a:stretch/>
        </p:blipFill>
        <p:spPr>
          <a:xfrm>
            <a:off x="-973016" y="-919316"/>
            <a:ext cx="13927016" cy="5715000"/>
          </a:xfrm>
          <a:prstGeom prst="rect">
            <a:avLst/>
          </a:prstGeom>
          <a:noFill/>
          <a:ln>
            <a:noFill/>
          </a:ln>
        </p:spPr>
      </p:pic>
      <p:cxnSp>
        <p:nvCxnSpPr>
          <p:cNvPr id="122" name="Google Shape;122;p3"/>
          <p:cNvCxnSpPr/>
          <p:nvPr/>
        </p:nvCxnSpPr>
        <p:spPr>
          <a:xfrm>
            <a:off x="9167445" y="1998589"/>
            <a:ext cx="11723" cy="5140695"/>
          </a:xfrm>
          <a:prstGeom prst="straightConnector1">
            <a:avLst/>
          </a:prstGeom>
          <a:noFill/>
          <a:ln w="57150" cap="flat" cmpd="sng">
            <a:solidFill>
              <a:srgbClr val="FF0000"/>
            </a:solidFill>
            <a:prstDash val="solid"/>
            <a:miter lim="800000"/>
            <a:headEnd type="none" w="sm" len="sm"/>
            <a:tailEnd type="none" w="sm" len="sm"/>
          </a:ln>
        </p:spPr>
      </p:cxnSp>
      <p:sp>
        <p:nvSpPr>
          <p:cNvPr id="123" name="Google Shape;123;p3"/>
          <p:cNvSpPr/>
          <p:nvPr/>
        </p:nvSpPr>
        <p:spPr>
          <a:xfrm>
            <a:off x="3894413" y="248172"/>
            <a:ext cx="2506974" cy="877825"/>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3200" b="1" dirty="0">
                <a:solidFill>
                  <a:srgbClr val="FF0000"/>
                </a:solidFill>
                <a:latin typeface="Arial"/>
                <a:cs typeface="Arial"/>
                <a:sym typeface="Arial"/>
              </a:rPr>
              <a:t>THÚC</a:t>
            </a:r>
            <a:endParaRPr dirty="0"/>
          </a:p>
        </p:txBody>
      </p:sp>
      <p:sp>
        <p:nvSpPr>
          <p:cNvPr id="124" name="Google Shape;124;p3"/>
          <p:cNvSpPr/>
          <p:nvPr/>
        </p:nvSpPr>
        <p:spPr>
          <a:xfrm>
            <a:off x="8332085" y="248172"/>
            <a:ext cx="2506975" cy="802322"/>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3200" b="1" dirty="0">
                <a:solidFill>
                  <a:srgbClr val="FF0000"/>
                </a:solidFill>
                <a:latin typeface="Arial"/>
                <a:cs typeface="Arial"/>
                <a:sym typeface="Arial"/>
              </a:rPr>
              <a:t>3</a:t>
            </a:r>
            <a:endParaRPr dirty="0"/>
          </a:p>
        </p:txBody>
      </p:sp>
      <p:sp>
        <p:nvSpPr>
          <p:cNvPr id="125" name="Google Shape;125;p3"/>
          <p:cNvSpPr/>
          <p:nvPr/>
        </p:nvSpPr>
        <p:spPr>
          <a:xfrm>
            <a:off x="6132396" y="603784"/>
            <a:ext cx="2506974" cy="802322"/>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rgbClr val="FF0000"/>
                </a:solidFill>
                <a:latin typeface="Arial"/>
                <a:ea typeface="Arial"/>
                <a:cs typeface="Arial"/>
                <a:sym typeface="Arial"/>
              </a:rPr>
              <a:t>CHƯƠNG</a:t>
            </a:r>
            <a:endParaRPr/>
          </a:p>
        </p:txBody>
      </p:sp>
      <p:pic>
        <p:nvPicPr>
          <p:cNvPr id="126" name="Google Shape;126;p3"/>
          <p:cNvPicPr preferRelativeResize="0"/>
          <p:nvPr/>
        </p:nvPicPr>
        <p:blipFill rotWithShape="1">
          <a:blip r:embed="rId4">
            <a:alphaModFix/>
          </a:blip>
          <a:srcRect l="11883" t="17943"/>
          <a:stretch/>
        </p:blipFill>
        <p:spPr>
          <a:xfrm>
            <a:off x="11185033" y="37357"/>
            <a:ext cx="1006967" cy="421629"/>
          </a:xfrm>
          <a:prstGeom prst="rect">
            <a:avLst/>
          </a:prstGeom>
          <a:noFill/>
          <a:ln>
            <a:noFill/>
          </a:ln>
        </p:spPr>
      </p:pic>
      <p:sp>
        <p:nvSpPr>
          <p:cNvPr id="127" name="Google Shape;127;p3"/>
          <p:cNvSpPr/>
          <p:nvPr/>
        </p:nvSpPr>
        <p:spPr>
          <a:xfrm>
            <a:off x="1634795" y="603784"/>
            <a:ext cx="2506974" cy="802322"/>
          </a:xfrm>
          <a:prstGeom prst="rect">
            <a:avLst/>
          </a:prstGeom>
          <a:solidFill>
            <a:srgbClr val="B3C6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vi-VN" sz="3200" b="1" dirty="0">
                <a:solidFill>
                  <a:srgbClr val="FF0000"/>
                </a:solidFill>
                <a:latin typeface="Arial"/>
                <a:cs typeface="Arial"/>
                <a:sym typeface="Arial"/>
              </a:rPr>
              <a:t>KẾT</a:t>
            </a:r>
            <a:endParaRPr dirty="0"/>
          </a:p>
        </p:txBody>
      </p:sp>
      <p:pic>
        <p:nvPicPr>
          <p:cNvPr id="128" name="Google Shape;128;p3"/>
          <p:cNvPicPr preferRelativeResize="0"/>
          <p:nvPr/>
        </p:nvPicPr>
        <p:blipFill rotWithShape="1">
          <a:blip r:embed="rId5">
            <a:alphaModFix/>
          </a:blip>
          <a:srcRect r="82017"/>
          <a:stretch/>
        </p:blipFill>
        <p:spPr>
          <a:xfrm>
            <a:off x="1" y="0"/>
            <a:ext cx="685562" cy="895349"/>
          </a:xfrm>
          <a:prstGeom prst="rect">
            <a:avLst/>
          </a:prstGeom>
          <a:noFill/>
          <a:ln>
            <a:noFill/>
          </a:ln>
        </p:spPr>
      </p:pic>
      <p:cxnSp>
        <p:nvCxnSpPr>
          <p:cNvPr id="129" name="Google Shape;129;p3"/>
          <p:cNvCxnSpPr/>
          <p:nvPr/>
        </p:nvCxnSpPr>
        <p:spPr>
          <a:xfrm>
            <a:off x="2964898" y="1998587"/>
            <a:ext cx="11723" cy="5140695"/>
          </a:xfrm>
          <a:prstGeom prst="straightConnector1">
            <a:avLst/>
          </a:prstGeom>
          <a:noFill/>
          <a:ln w="57150" cap="flat" cmpd="sng">
            <a:solidFill>
              <a:srgbClr val="FF0000"/>
            </a:solidFill>
            <a:prstDash val="solid"/>
            <a:miter lim="800000"/>
            <a:headEnd type="none" w="sm" len="sm"/>
            <a:tailEnd type="none" w="sm" len="sm"/>
          </a:ln>
        </p:spPr>
      </p:cxnSp>
      <p:cxnSp>
        <p:nvCxnSpPr>
          <p:cNvPr id="130" name="Google Shape;130;p3"/>
          <p:cNvCxnSpPr/>
          <p:nvPr/>
        </p:nvCxnSpPr>
        <p:spPr>
          <a:xfrm>
            <a:off x="5990492" y="1998588"/>
            <a:ext cx="11723" cy="5140695"/>
          </a:xfrm>
          <a:prstGeom prst="straightConnector1">
            <a:avLst/>
          </a:prstGeom>
          <a:noFill/>
          <a:ln w="57150" cap="flat" cmpd="sng">
            <a:solidFill>
              <a:srgbClr val="FF0000"/>
            </a:solidFill>
            <a:prstDash val="solid"/>
            <a:miter lim="800000"/>
            <a:headEnd type="none" w="sm" len="sm"/>
            <a:tailEnd type="none" w="sm" len="sm"/>
          </a:ln>
        </p:spPr>
      </p:cxnSp>
      <p:pic>
        <p:nvPicPr>
          <p:cNvPr id="131" name="Google Shape;131;p3" descr="Number One GIF by Teach First"/>
          <p:cNvPicPr preferRelativeResize="0"/>
          <p:nvPr/>
        </p:nvPicPr>
        <p:blipFill rotWithShape="1">
          <a:blip r:embed="rId6">
            <a:alphaModFix/>
          </a:blip>
          <a:srcRect/>
          <a:stretch/>
        </p:blipFill>
        <p:spPr>
          <a:xfrm>
            <a:off x="922642" y="1787385"/>
            <a:ext cx="1058126" cy="1058126"/>
          </a:xfrm>
          <a:prstGeom prst="rect">
            <a:avLst/>
          </a:prstGeom>
          <a:noFill/>
          <a:ln>
            <a:noFill/>
          </a:ln>
        </p:spPr>
      </p:pic>
      <p:pic>
        <p:nvPicPr>
          <p:cNvPr id="132" name="Google Shape;132;p3" descr="2 GIF by Teach First"/>
          <p:cNvPicPr preferRelativeResize="0"/>
          <p:nvPr/>
        </p:nvPicPr>
        <p:blipFill rotWithShape="1">
          <a:blip r:embed="rId7">
            <a:alphaModFix/>
          </a:blip>
          <a:srcRect/>
          <a:stretch/>
        </p:blipFill>
        <p:spPr>
          <a:xfrm>
            <a:off x="4058426" y="1787385"/>
            <a:ext cx="1058126" cy="1058126"/>
          </a:xfrm>
          <a:prstGeom prst="rect">
            <a:avLst/>
          </a:prstGeom>
          <a:noFill/>
          <a:ln w="9525" cap="flat" cmpd="sng">
            <a:solidFill>
              <a:schemeClr val="lt1"/>
            </a:solidFill>
            <a:prstDash val="solid"/>
            <a:round/>
            <a:headEnd type="none" w="sm" len="sm"/>
            <a:tailEnd type="none" w="sm" len="sm"/>
          </a:ln>
        </p:spPr>
      </p:pic>
      <p:pic>
        <p:nvPicPr>
          <p:cNvPr id="133" name="Google Shape;133;p3" descr="3 GIF by Teach First"/>
          <p:cNvPicPr preferRelativeResize="0"/>
          <p:nvPr/>
        </p:nvPicPr>
        <p:blipFill rotWithShape="1">
          <a:blip r:embed="rId8">
            <a:alphaModFix/>
          </a:blip>
          <a:srcRect/>
          <a:stretch/>
        </p:blipFill>
        <p:spPr>
          <a:xfrm>
            <a:off x="7112374" y="1796052"/>
            <a:ext cx="1058126" cy="1049459"/>
          </a:xfrm>
          <a:prstGeom prst="rect">
            <a:avLst/>
          </a:prstGeom>
          <a:noFill/>
          <a:ln>
            <a:noFill/>
          </a:ln>
        </p:spPr>
      </p:pic>
      <p:pic>
        <p:nvPicPr>
          <p:cNvPr id="134" name="Google Shape;134;p3" descr="4 GIF by Teach First"/>
          <p:cNvPicPr preferRelativeResize="0"/>
          <p:nvPr/>
        </p:nvPicPr>
        <p:blipFill rotWithShape="1">
          <a:blip r:embed="rId9">
            <a:alphaModFix/>
          </a:blip>
          <a:srcRect/>
          <a:stretch/>
        </p:blipFill>
        <p:spPr>
          <a:xfrm>
            <a:off x="10309997" y="1796052"/>
            <a:ext cx="1058126" cy="1058126"/>
          </a:xfrm>
          <a:prstGeom prst="rect">
            <a:avLst/>
          </a:prstGeom>
          <a:noFill/>
          <a:ln>
            <a:noFill/>
          </a:ln>
        </p:spPr>
      </p:pic>
      <p:sp>
        <p:nvSpPr>
          <p:cNvPr id="135" name="Google Shape;135;p3"/>
          <p:cNvSpPr/>
          <p:nvPr/>
        </p:nvSpPr>
        <p:spPr>
          <a:xfrm>
            <a:off x="256361" y="3101353"/>
            <a:ext cx="2545454" cy="2991035"/>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700" dirty="0">
                <a:solidFill>
                  <a:srgbClr val="000000"/>
                </a:solidFill>
                <a:latin typeface="Arial"/>
                <a:ea typeface="Arial"/>
                <a:cs typeface="Arial"/>
                <a:sym typeface="Arial"/>
              </a:rPr>
              <a:t>BÀI 1</a:t>
            </a:r>
            <a:endParaRPr sz="1300" dirty="0"/>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Khái niệm, </a:t>
            </a:r>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đối tượng và </a:t>
            </a:r>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phương pháp </a:t>
            </a:r>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điều chỉnh của</a:t>
            </a:r>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Luật hình sự</a:t>
            </a:r>
            <a:r>
              <a:rPr lang="en-US" sz="2800" dirty="0">
                <a:solidFill>
                  <a:srgbClr val="000000"/>
                </a:solidFill>
                <a:latin typeface="Arial"/>
                <a:ea typeface="Arial"/>
                <a:cs typeface="Arial"/>
                <a:sym typeface="Arial"/>
              </a:rPr>
              <a:t> </a:t>
            </a:r>
            <a:endParaRPr dirty="0"/>
          </a:p>
        </p:txBody>
      </p:sp>
      <p:sp>
        <p:nvSpPr>
          <p:cNvPr id="136" name="Google Shape;136;p3"/>
          <p:cNvSpPr/>
          <p:nvPr/>
        </p:nvSpPr>
        <p:spPr>
          <a:xfrm>
            <a:off x="3268659" y="3123989"/>
            <a:ext cx="2329224" cy="9684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700" dirty="0">
                <a:solidFill>
                  <a:srgbClr val="000000"/>
                </a:solidFill>
                <a:latin typeface="Arial"/>
                <a:ea typeface="Arial"/>
                <a:cs typeface="Arial"/>
                <a:sym typeface="Arial"/>
              </a:rPr>
              <a:t>BÀI 2 </a:t>
            </a:r>
            <a:endParaRPr sz="1300" dirty="0"/>
          </a:p>
          <a:p>
            <a:pPr marL="0" marR="0" lvl="0" indent="0" algn="ctr" rtl="0">
              <a:lnSpc>
                <a:spcPct val="90000"/>
              </a:lnSpc>
              <a:spcBef>
                <a:spcPts val="1000"/>
              </a:spcBef>
              <a:spcAft>
                <a:spcPts val="0"/>
              </a:spcAft>
              <a:buNone/>
            </a:pPr>
            <a:r>
              <a:rPr lang="vi-VN" sz="2700" dirty="0">
                <a:solidFill>
                  <a:srgbClr val="000000"/>
                </a:solidFill>
                <a:latin typeface="Arial"/>
                <a:ea typeface="Arial"/>
                <a:cs typeface="Arial"/>
                <a:sym typeface="Arial"/>
              </a:rPr>
              <a:t>Tội phạm</a:t>
            </a:r>
            <a:endParaRPr sz="2700" dirty="0">
              <a:solidFill>
                <a:srgbClr val="000000"/>
              </a:solidFill>
              <a:latin typeface="Arial"/>
              <a:ea typeface="Arial"/>
              <a:cs typeface="Arial"/>
              <a:sym typeface="Arial"/>
            </a:endParaRPr>
          </a:p>
        </p:txBody>
      </p:sp>
      <p:sp>
        <p:nvSpPr>
          <p:cNvPr id="137" name="Google Shape;137;p3"/>
          <p:cNvSpPr/>
          <p:nvPr/>
        </p:nvSpPr>
        <p:spPr>
          <a:xfrm>
            <a:off x="6189787" y="3101353"/>
            <a:ext cx="2791128" cy="1716327"/>
          </a:xfrm>
          <a:prstGeom prst="rect">
            <a:avLst/>
          </a:prstGeom>
          <a:solidFill>
            <a:srgbClr val="FFF2CC"/>
          </a:solid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700" dirty="0">
                <a:solidFill>
                  <a:srgbClr val="000000"/>
                </a:solidFill>
                <a:latin typeface="Arial"/>
                <a:ea typeface="Arial"/>
                <a:cs typeface="Arial"/>
                <a:sym typeface="Arial"/>
              </a:rPr>
              <a:t>BÀI 3 </a:t>
            </a:r>
            <a:endParaRPr sz="1300" dirty="0"/>
          </a:p>
          <a:p>
            <a:pPr marL="0" marR="0" lvl="0" indent="0" algn="ctr" rtl="0">
              <a:lnSpc>
                <a:spcPct val="90000"/>
              </a:lnSpc>
              <a:spcBef>
                <a:spcPts val="1000"/>
              </a:spcBef>
              <a:spcAft>
                <a:spcPts val="0"/>
              </a:spcAft>
              <a:buNone/>
            </a:pPr>
            <a:r>
              <a:rPr lang="en-US" sz="2700" dirty="0" err="1">
                <a:solidFill>
                  <a:srgbClr val="000000"/>
                </a:solidFill>
                <a:latin typeface="Arial"/>
                <a:cs typeface="Arial"/>
                <a:sym typeface="Arial"/>
              </a:rPr>
              <a:t>Các</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giai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đoạn</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thực</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hiện</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tội</a:t>
            </a:r>
            <a:r>
              <a:rPr lang="en-US" sz="2700" dirty="0">
                <a:solidFill>
                  <a:srgbClr val="000000"/>
                </a:solidFill>
                <a:latin typeface="Arial"/>
                <a:cs typeface="Arial"/>
                <a:sym typeface="Arial"/>
              </a:rPr>
              <a:t> </a:t>
            </a:r>
            <a:r>
              <a:rPr lang="en-US" sz="2700" dirty="0" err="1">
                <a:solidFill>
                  <a:srgbClr val="000000"/>
                </a:solidFill>
                <a:latin typeface="Arial"/>
                <a:cs typeface="Arial"/>
                <a:sym typeface="Arial"/>
              </a:rPr>
              <a:t>phạm</a:t>
            </a:r>
            <a:endParaRPr sz="1300" dirty="0"/>
          </a:p>
        </p:txBody>
      </p:sp>
      <p:sp>
        <p:nvSpPr>
          <p:cNvPr id="138" name="Google Shape;138;p3"/>
          <p:cNvSpPr/>
          <p:nvPr/>
        </p:nvSpPr>
        <p:spPr>
          <a:xfrm>
            <a:off x="9389143" y="3090422"/>
            <a:ext cx="2733558" cy="1342378"/>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r>
              <a:rPr lang="en-US" sz="2700" dirty="0">
                <a:solidFill>
                  <a:srgbClr val="000000"/>
                </a:solidFill>
                <a:latin typeface="Arial"/>
                <a:ea typeface="Arial"/>
                <a:cs typeface="Arial"/>
                <a:sym typeface="Arial"/>
              </a:rPr>
              <a:t>BÀI 4 </a:t>
            </a:r>
            <a:endParaRPr sz="1300" dirty="0"/>
          </a:p>
          <a:p>
            <a:pPr marL="0" marR="0" lvl="0" indent="0" algn="ctr" rtl="0">
              <a:lnSpc>
                <a:spcPct val="90000"/>
              </a:lnSpc>
              <a:spcBef>
                <a:spcPts val="1000"/>
              </a:spcBef>
              <a:spcAft>
                <a:spcPts val="0"/>
              </a:spcAft>
              <a:buNone/>
            </a:pPr>
            <a:r>
              <a:rPr lang="en-US" sz="2700" dirty="0" err="1">
                <a:solidFill>
                  <a:srgbClr val="000000"/>
                </a:solidFill>
                <a:latin typeface="Arial"/>
                <a:ea typeface="Arial"/>
                <a:cs typeface="Arial"/>
                <a:sym typeface="Arial"/>
              </a:rPr>
              <a:t>Đồng</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phạm</a:t>
            </a:r>
            <a:r>
              <a:rPr lang="en-US" sz="2700" dirty="0">
                <a:solidFill>
                  <a:srgbClr val="000000"/>
                </a:solidFill>
                <a:latin typeface="Arial"/>
                <a:ea typeface="Arial"/>
                <a:cs typeface="Arial"/>
                <a:sym typeface="Arial"/>
              </a:rPr>
              <a:t> </a:t>
            </a:r>
            <a:r>
              <a:rPr lang="en-US" sz="2700" dirty="0" err="1">
                <a:solidFill>
                  <a:srgbClr val="000000"/>
                </a:solidFill>
                <a:latin typeface="Arial"/>
                <a:ea typeface="Arial"/>
                <a:cs typeface="Arial"/>
                <a:sym typeface="Arial"/>
              </a:rPr>
              <a:t>và</a:t>
            </a:r>
            <a:r>
              <a:rPr lang="en-US" sz="2700" dirty="0">
                <a:solidFill>
                  <a:srgbClr val="000000"/>
                </a:solidFill>
                <a:latin typeface="Arial"/>
                <a:ea typeface="Arial"/>
                <a:cs typeface="Arial"/>
                <a:sym typeface="Arial"/>
              </a:rPr>
              <a:t> </a:t>
            </a:r>
            <a:r>
              <a:rPr lang="vi-VN" sz="2700" dirty="0">
                <a:solidFill>
                  <a:srgbClr val="000000"/>
                </a:solidFill>
                <a:latin typeface="Arial"/>
                <a:ea typeface="Arial"/>
                <a:cs typeface="Arial"/>
                <a:sym typeface="Arial"/>
              </a:rPr>
              <a:t>Hình phạt</a:t>
            </a:r>
            <a:endParaRPr sz="1300" dirty="0"/>
          </a:p>
        </p:txBody>
      </p:sp>
      <p:sp>
        <p:nvSpPr>
          <p:cNvPr id="2" name="Slide Number Placeholder 1">
            <a:extLst>
              <a:ext uri="{FF2B5EF4-FFF2-40B4-BE49-F238E27FC236}">
                <a16:creationId xmlns:a16="http://schemas.microsoft.com/office/drawing/2014/main" id="{E83AAE8B-E736-4148-23A2-FCFF3CF4C6F8}"/>
              </a:ext>
            </a:extLst>
          </p:cNvPr>
          <p:cNvSpPr>
            <a:spLocks noGrp="1"/>
          </p:cNvSpPr>
          <p:nvPr>
            <p:ph type="sldNum" sz="quarter" idx="12"/>
          </p:nvPr>
        </p:nvSpPr>
        <p:spPr/>
        <p:txBody>
          <a:bodyPr/>
          <a:lstStyle/>
          <a:p>
            <a:fld id="{ED30E801-7639-4AF0-AA52-5BC415A47534}" type="slidenum">
              <a:rPr lang="en-US" smtClean="0"/>
              <a:t>19</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1000"/>
                                        <p:tgtEl>
                                          <p:spTgt spid="122"/>
                                        </p:tgtEl>
                                      </p:cBhvr>
                                    </p:animEffect>
                                  </p:childTnLst>
                                </p:cTn>
                              </p:par>
                              <p:par>
                                <p:cTn id="13" presetID="10"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1000"/>
                                        <p:tgtEl>
                                          <p:spTgt spid="129"/>
                                        </p:tgtEl>
                                      </p:cBhvr>
                                    </p:animEffect>
                                  </p:childTnLst>
                                </p:cTn>
                              </p:par>
                              <p:par>
                                <p:cTn id="16" presetID="10" presetClass="entr" presetSubtype="0" fill="hold" nodeType="withEffect">
                                  <p:stCondLst>
                                    <p:cond delay="0"/>
                                  </p:stCondLst>
                                  <p:childTnLst>
                                    <p:set>
                                      <p:cBhvr>
                                        <p:cTn id="17" dur="1" fill="hold">
                                          <p:stCondLst>
                                            <p:cond delay="0"/>
                                          </p:stCondLst>
                                        </p:cTn>
                                        <p:tgtEl>
                                          <p:spTgt spid="130"/>
                                        </p:tgtEl>
                                        <p:attrNameLst>
                                          <p:attrName>style.visibility</p:attrName>
                                        </p:attrNameLst>
                                      </p:cBhvr>
                                      <p:to>
                                        <p:strVal val="visible"/>
                                      </p:to>
                                    </p:set>
                                    <p:animEffect transition="in" filter="fade">
                                      <p:cBhvr>
                                        <p:cTn id="18" dur="1000"/>
                                        <p:tgtEl>
                                          <p:spTgt spid="130"/>
                                        </p:tgtEl>
                                      </p:cBhvr>
                                    </p:animEffect>
                                  </p:childTnLst>
                                </p:cTn>
                              </p:par>
                              <p:par>
                                <p:cTn id="19" presetID="10" presetClass="entr" presetSubtype="0" fill="hold" nodeType="with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1000"/>
                                        <p:tgtEl>
                                          <p:spTgt spid="131"/>
                                        </p:tgtEl>
                                      </p:cBhvr>
                                    </p:animEffect>
                                  </p:childTnLst>
                                </p:cTn>
                              </p:par>
                              <p:par>
                                <p:cTn id="22" presetID="10" presetClass="entr" presetSubtype="0" fill="hold" nodeType="with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10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1000"/>
                                        <p:tgtEl>
                                          <p:spTgt spid="133"/>
                                        </p:tgtEl>
                                      </p:cBhvr>
                                    </p:animEffect>
                                  </p:childTnLst>
                                </p:cTn>
                              </p:par>
                              <p:par>
                                <p:cTn id="28" presetID="10" presetClass="entr" presetSubtype="0" fill="hold" nodeType="withEffect">
                                  <p:stCondLst>
                                    <p:cond delay="0"/>
                                  </p:stCondLst>
                                  <p:childTnLst>
                                    <p:set>
                                      <p:cBhvr>
                                        <p:cTn id="29" dur="1" fill="hold">
                                          <p:stCondLst>
                                            <p:cond delay="0"/>
                                          </p:stCondLst>
                                        </p:cTn>
                                        <p:tgtEl>
                                          <p:spTgt spid="134"/>
                                        </p:tgtEl>
                                        <p:attrNameLst>
                                          <p:attrName>style.visibility</p:attrName>
                                        </p:attrNameLst>
                                      </p:cBhvr>
                                      <p:to>
                                        <p:strVal val="visible"/>
                                      </p:to>
                                    </p:set>
                                    <p:animEffect transition="in" filter="fade">
                                      <p:cBhvr>
                                        <p:cTn id="30" dur="1000"/>
                                        <p:tgtEl>
                                          <p:spTgt spid="134"/>
                                        </p:tgtEl>
                                      </p:cBhvr>
                                    </p:animEffect>
                                  </p:childTnLst>
                                </p:cTn>
                              </p:par>
                              <p:par>
                                <p:cTn id="31" presetID="10" presetClass="entr" presetSubtype="0" fill="hold" nodeType="withEffect">
                                  <p:stCondLst>
                                    <p:cond delay="0"/>
                                  </p:stCondLst>
                                  <p:childTnLst>
                                    <p:set>
                                      <p:cBhvr>
                                        <p:cTn id="32" dur="1" fill="hold">
                                          <p:stCondLst>
                                            <p:cond delay="0"/>
                                          </p:stCondLst>
                                        </p:cTn>
                                        <p:tgtEl>
                                          <p:spTgt spid="135"/>
                                        </p:tgtEl>
                                        <p:attrNameLst>
                                          <p:attrName>style.visibility</p:attrName>
                                        </p:attrNameLst>
                                      </p:cBhvr>
                                      <p:to>
                                        <p:strVal val="visible"/>
                                      </p:to>
                                    </p:set>
                                    <p:animEffect transition="in" filter="fade">
                                      <p:cBhvr>
                                        <p:cTn id="33" dur="1000"/>
                                        <p:tgtEl>
                                          <p:spTgt spid="135"/>
                                        </p:tgtEl>
                                      </p:cBhvr>
                                    </p:animEffect>
                                  </p:childTnLst>
                                </p:cTn>
                              </p:par>
                              <p:par>
                                <p:cTn id="34" presetID="10" presetClass="entr" presetSubtype="0" fill="hold" nodeType="with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1000"/>
                                        <p:tgtEl>
                                          <p:spTgt spid="136"/>
                                        </p:tgtEl>
                                      </p:cBhvr>
                                    </p:animEffect>
                                  </p:childTnLst>
                                </p:cTn>
                              </p:par>
                              <p:par>
                                <p:cTn id="37" presetID="10" presetClass="entr" presetSubtype="0" fill="hold" nodeType="with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fade">
                                      <p:cBhvr>
                                        <p:cTn id="39" dur="1000"/>
                                        <p:tgtEl>
                                          <p:spTgt spid="137"/>
                                        </p:tgtEl>
                                      </p:cBhvr>
                                    </p:animEffect>
                                  </p:childTnLst>
                                </p:cTn>
                              </p:par>
                              <p:par>
                                <p:cTn id="40" presetID="10" presetClass="entr" presetSubtype="0" fill="hold"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fade">
                                      <p:cBhvr>
                                        <p:cTn id="42" dur="10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4"/>
          <p:cNvPicPr preferRelativeResize="0"/>
          <p:nvPr/>
        </p:nvPicPr>
        <p:blipFill rotWithShape="1">
          <a:blip r:embed="rId3">
            <a:alphaModFix/>
          </a:blip>
          <a:srcRect l="11883" t="17943"/>
          <a:stretch/>
        </p:blipFill>
        <p:spPr>
          <a:xfrm>
            <a:off x="10858156" y="400524"/>
            <a:ext cx="1006967" cy="421629"/>
          </a:xfrm>
          <a:prstGeom prst="rect">
            <a:avLst/>
          </a:prstGeom>
          <a:noFill/>
          <a:ln>
            <a:noFill/>
          </a:ln>
        </p:spPr>
      </p:pic>
      <p:pic>
        <p:nvPicPr>
          <p:cNvPr id="144" name="Google Shape;144;p4"/>
          <p:cNvPicPr preferRelativeResize="0"/>
          <p:nvPr/>
        </p:nvPicPr>
        <p:blipFill rotWithShape="1">
          <a:blip r:embed="rId4">
            <a:alphaModFix/>
          </a:blip>
          <a:srcRect r="82017"/>
          <a:stretch/>
        </p:blipFill>
        <p:spPr>
          <a:xfrm>
            <a:off x="1" y="0"/>
            <a:ext cx="685562" cy="895349"/>
          </a:xfrm>
          <a:prstGeom prst="rect">
            <a:avLst/>
          </a:prstGeom>
          <a:noFill/>
          <a:ln>
            <a:noFill/>
          </a:ln>
        </p:spPr>
      </p:pic>
      <p:pic>
        <p:nvPicPr>
          <p:cNvPr id="145" name="Google Shape;145;p4" descr="Redirect Notice | Gif, Rainbow gif, Overlays transparent"/>
          <p:cNvPicPr preferRelativeResize="0"/>
          <p:nvPr/>
        </p:nvPicPr>
        <p:blipFill rotWithShape="1">
          <a:blip r:embed="rId5">
            <a:alphaModFix/>
          </a:blip>
          <a:srcRect/>
          <a:stretch/>
        </p:blipFill>
        <p:spPr>
          <a:xfrm>
            <a:off x="-706230" y="-442662"/>
            <a:ext cx="13927016" cy="5715000"/>
          </a:xfrm>
          <a:prstGeom prst="rect">
            <a:avLst/>
          </a:prstGeom>
          <a:noFill/>
          <a:ln>
            <a:noFill/>
          </a:ln>
        </p:spPr>
      </p:pic>
      <p:sp>
        <p:nvSpPr>
          <p:cNvPr id="146" name="Google Shape;146;p4"/>
          <p:cNvSpPr/>
          <p:nvPr/>
        </p:nvSpPr>
        <p:spPr>
          <a:xfrm>
            <a:off x="1" y="1197951"/>
            <a:ext cx="12192000" cy="1096157"/>
          </a:xfrm>
          <a:prstGeom prst="rect">
            <a:avLst/>
          </a:prstGeom>
          <a:noFill/>
          <a:ln>
            <a:noFill/>
          </a:ln>
        </p:spPr>
        <p:txBody>
          <a:bodyPr spcFirstLastPara="1" wrap="square" lIns="91425" tIns="45700" rIns="91425" bIns="45700" anchor="t" anchorCtr="0">
            <a:spAutoFit/>
          </a:bodyPr>
          <a:lstStyle/>
          <a:p>
            <a:pPr marL="1223010" marR="5080" indent="-1210945" algn="ctr">
              <a:lnSpc>
                <a:spcPct val="120000"/>
              </a:lnSpc>
              <a:spcBef>
                <a:spcPts val="100"/>
              </a:spcBef>
            </a:pP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ea typeface="Tahoma" panose="020B0604030504040204" pitchFamily="34" charset="0"/>
                <a:cs typeface="Tahoma" panose="020B0604030504040204" pitchFamily="34" charset="0"/>
              </a:rPr>
              <a:t>MỘT SỐ VẤN ĐỀ CƠ BẢN VỀ LUẬT HÌNH SỰ</a:t>
            </a:r>
          </a:p>
          <a:p>
            <a:pPr marL="0" marR="0" lvl="0" indent="0" algn="ctr" rtl="0">
              <a:spcBef>
                <a:spcPts val="0"/>
              </a:spcBef>
              <a:spcAft>
                <a:spcPts val="0"/>
              </a:spcAft>
              <a:buNone/>
            </a:pPr>
            <a:endParaRPr sz="2600" b="1" dirty="0">
              <a:solidFill>
                <a:srgbClr val="0070C0"/>
              </a:solidFill>
              <a:latin typeface="Arial"/>
              <a:ea typeface="Arial"/>
              <a:cs typeface="Arial"/>
              <a:sym typeface="Arial"/>
            </a:endParaRPr>
          </a:p>
        </p:txBody>
      </p:sp>
      <p:sp>
        <p:nvSpPr>
          <p:cNvPr id="147" name="Google Shape;147;p4"/>
          <p:cNvSpPr/>
          <p:nvPr/>
        </p:nvSpPr>
        <p:spPr>
          <a:xfrm rot="10800000" flipV="1">
            <a:off x="896645" y="4700071"/>
            <a:ext cx="10275447" cy="608331"/>
          </a:xfrm>
          <a:prstGeom prst="rect">
            <a:avLst/>
          </a:prstGeom>
          <a:noFill/>
          <a:ln>
            <a:noFill/>
          </a:ln>
        </p:spPr>
        <p:txBody>
          <a:bodyPr spcFirstLastPara="1" wrap="square" lIns="91425" tIns="45700" rIns="91425" bIns="45700" anchor="t" anchorCtr="0">
            <a:spAutoFit/>
          </a:bodyPr>
          <a:lstStyle/>
          <a:p>
            <a:pPr lvl="0" algn="ctr">
              <a:lnSpc>
                <a:spcPct val="90000"/>
              </a:lnSpc>
              <a:spcBef>
                <a:spcPts val="1000"/>
              </a:spcBef>
            </a:pPr>
            <a:r>
              <a:rPr lang="vi-VN" sz="2800" b="1" dirty="0">
                <a:solidFill>
                  <a:schemeClr val="accent6">
                    <a:lumMod val="75000"/>
                  </a:schemeClr>
                </a:solidFill>
                <a:latin typeface="Arial"/>
                <a:cs typeface="Arial"/>
                <a:sym typeface="Arial"/>
              </a:rPr>
              <a:t>ĐỒNG PHẠM VÀ HÌNH PHẠT</a:t>
            </a:r>
            <a:endParaRPr lang="vi-VN" sz="2800" b="1" dirty="0">
              <a:solidFill>
                <a:schemeClr val="accent6">
                  <a:lumMod val="75000"/>
                </a:schemeClr>
              </a:solidFill>
            </a:endParaRPr>
          </a:p>
        </p:txBody>
      </p:sp>
      <p:sp>
        <p:nvSpPr>
          <p:cNvPr id="148" name="Google Shape;148;p4"/>
          <p:cNvSpPr/>
          <p:nvPr/>
        </p:nvSpPr>
        <p:spPr>
          <a:xfrm>
            <a:off x="5022630" y="590051"/>
            <a:ext cx="2005677" cy="492443"/>
          </a:xfrm>
          <a:prstGeom prst="rect">
            <a:avLst/>
          </a:prstGeom>
          <a:solidFill>
            <a:srgbClr val="EDEDED"/>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dirty="0">
                <a:solidFill>
                  <a:srgbClr val="0070C0"/>
                </a:solidFill>
                <a:latin typeface="Arial"/>
                <a:ea typeface="Arial"/>
                <a:cs typeface="Arial"/>
                <a:sym typeface="Arial"/>
              </a:rPr>
              <a:t>CHƯƠNG 3</a:t>
            </a:r>
            <a:endParaRPr sz="2600" dirty="0">
              <a:solidFill>
                <a:schemeClr val="dk1"/>
              </a:solidFill>
              <a:latin typeface="Arial"/>
              <a:ea typeface="Arial"/>
              <a:cs typeface="Arial"/>
              <a:sym typeface="Arial"/>
            </a:endParaRPr>
          </a:p>
        </p:txBody>
      </p:sp>
      <p:sp>
        <p:nvSpPr>
          <p:cNvPr id="149" name="Google Shape;149;p4"/>
          <p:cNvSpPr/>
          <p:nvPr/>
        </p:nvSpPr>
        <p:spPr>
          <a:xfrm>
            <a:off x="5592932" y="3930838"/>
            <a:ext cx="1435375" cy="584735"/>
          </a:xfrm>
          <a:prstGeom prst="rect">
            <a:avLst/>
          </a:prstGeom>
          <a:solidFill>
            <a:srgbClr val="FEE599"/>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FF0000"/>
                </a:solidFill>
                <a:latin typeface="Arial"/>
                <a:ea typeface="Arial"/>
                <a:cs typeface="Arial"/>
                <a:sym typeface="Arial"/>
              </a:rPr>
              <a:t>BÀI </a:t>
            </a:r>
            <a:r>
              <a:rPr lang="vi-VN" sz="3200" b="1" dirty="0">
                <a:solidFill>
                  <a:srgbClr val="FF0000"/>
                </a:solidFill>
                <a:latin typeface="Arial"/>
                <a:ea typeface="Arial"/>
                <a:cs typeface="Arial"/>
                <a:sym typeface="Arial"/>
              </a:rPr>
              <a:t>4</a:t>
            </a:r>
            <a:endParaRPr dirty="0"/>
          </a:p>
        </p:txBody>
      </p:sp>
      <p:pic>
        <p:nvPicPr>
          <p:cNvPr id="150" name="Google Shape;150;p4" descr="Energy The Light Bulb - Free GIF on Pixabay - Pixabay"/>
          <p:cNvPicPr preferRelativeResize="0"/>
          <p:nvPr/>
        </p:nvPicPr>
        <p:blipFill rotWithShape="1">
          <a:blip r:embed="rId6">
            <a:alphaModFix/>
          </a:blip>
          <a:srcRect/>
          <a:stretch/>
        </p:blipFill>
        <p:spPr>
          <a:xfrm>
            <a:off x="4526681" y="3211392"/>
            <a:ext cx="1033728" cy="1352501"/>
          </a:xfrm>
          <a:prstGeom prst="rect">
            <a:avLst/>
          </a:prstGeom>
          <a:noFill/>
          <a:ln>
            <a:noFill/>
          </a:ln>
        </p:spPr>
      </p:pic>
      <p:sp>
        <p:nvSpPr>
          <p:cNvPr id="2" name="AutoShape 2">
            <a:extLst>
              <a:ext uri="{FF2B5EF4-FFF2-40B4-BE49-F238E27FC236}">
                <a16:creationId xmlns:a16="http://schemas.microsoft.com/office/drawing/2014/main" id="{5387F395-39B4-D1E3-0C1B-F4143BD0F0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853EA109-8749-CEBC-B6AA-A15EBC926825}"/>
              </a:ext>
            </a:extLst>
          </p:cNvPr>
          <p:cNvSpPr/>
          <p:nvPr/>
        </p:nvSpPr>
        <p:spPr>
          <a:xfrm>
            <a:off x="0" y="2525345"/>
            <a:ext cx="457200" cy="226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283E525-CCA5-AB03-A002-D6357E71D0F6}"/>
              </a:ext>
            </a:extLst>
          </p:cNvPr>
          <p:cNvSpPr>
            <a:spLocks noGrp="1"/>
          </p:cNvSpPr>
          <p:nvPr>
            <p:ph type="sldNum" sz="quarter" idx="12"/>
          </p:nvPr>
        </p:nvSpPr>
        <p:spPr/>
        <p:txBody>
          <a:bodyPr/>
          <a:lstStyle/>
          <a:p>
            <a:fld id="{EAB43655-9951-417E-8DAD-82CDD8B26720}" type="slidenum">
              <a:rPr lang="en-US" smtClean="0"/>
              <a:t>2</a:t>
            </a:fld>
            <a:endParaRPr lang="en-US"/>
          </a:p>
        </p:txBody>
      </p:sp>
      <p:pic>
        <p:nvPicPr>
          <p:cNvPr id="4" name="Picture 3">
            <a:extLst>
              <a:ext uri="{FF2B5EF4-FFF2-40B4-BE49-F238E27FC236}">
                <a16:creationId xmlns:a16="http://schemas.microsoft.com/office/drawing/2014/main" id="{F3218707-0451-74F9-9183-AD8B46DBCC22}"/>
              </a:ext>
            </a:extLst>
          </p:cNvPr>
          <p:cNvPicPr>
            <a:picLocks noChangeAspect="1"/>
          </p:cNvPicPr>
          <p:nvPr/>
        </p:nvPicPr>
        <p:blipFill>
          <a:blip r:embed="rId7"/>
          <a:stretch>
            <a:fillRect/>
          </a:stretch>
        </p:blipFill>
        <p:spPr>
          <a:xfrm>
            <a:off x="5022630" y="5478795"/>
            <a:ext cx="2279814" cy="1282657"/>
          </a:xfrm>
          <a:prstGeom prst="rect">
            <a:avLst/>
          </a:prstGeom>
        </p:spPr>
      </p:pic>
      <p:pic>
        <p:nvPicPr>
          <p:cNvPr id="5" name="Picture 4">
            <a:extLst>
              <a:ext uri="{FF2B5EF4-FFF2-40B4-BE49-F238E27FC236}">
                <a16:creationId xmlns:a16="http://schemas.microsoft.com/office/drawing/2014/main" id="{16580891-09BA-20C0-B25B-1785594766C9}"/>
              </a:ext>
            </a:extLst>
          </p:cNvPr>
          <p:cNvPicPr>
            <a:picLocks noChangeAspect="1"/>
          </p:cNvPicPr>
          <p:nvPr/>
        </p:nvPicPr>
        <p:blipFill>
          <a:blip r:embed="rId8"/>
          <a:stretch>
            <a:fillRect/>
          </a:stretch>
        </p:blipFill>
        <p:spPr>
          <a:xfrm>
            <a:off x="-43727" y="2500565"/>
            <a:ext cx="3764531" cy="2978230"/>
          </a:xfrm>
          <a:prstGeom prst="ellipse">
            <a:avLst/>
          </a:prstGeom>
          <a:ln>
            <a:noFill/>
          </a:ln>
          <a:effectLst>
            <a:softEdge rad="112500"/>
          </a:effectLst>
        </p:spPr>
      </p:pic>
      <p:pic>
        <p:nvPicPr>
          <p:cNvPr id="10" name="Picture 9">
            <a:extLst>
              <a:ext uri="{FF2B5EF4-FFF2-40B4-BE49-F238E27FC236}">
                <a16:creationId xmlns:a16="http://schemas.microsoft.com/office/drawing/2014/main" id="{7DFD4949-D52A-B5DF-0BCC-DAB2AD1F95DA}"/>
              </a:ext>
            </a:extLst>
          </p:cNvPr>
          <p:cNvPicPr>
            <a:picLocks noChangeAspect="1"/>
          </p:cNvPicPr>
          <p:nvPr/>
        </p:nvPicPr>
        <p:blipFill>
          <a:blip r:embed="rId9"/>
          <a:stretch>
            <a:fillRect/>
          </a:stretch>
        </p:blipFill>
        <p:spPr>
          <a:xfrm flipH="1">
            <a:off x="8479169" y="2525345"/>
            <a:ext cx="3720799" cy="2668092"/>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0"/>
                                        </p:tgtEl>
                                        <p:attrNameLst>
                                          <p:attrName>style.visibility</p:attrName>
                                        </p:attrNameLst>
                                      </p:cBhvr>
                                      <p:to>
                                        <p:strVal val="visible"/>
                                      </p:to>
                                    </p:set>
                                    <p:anim calcmode="lin" valueType="num">
                                      <p:cBhvr additive="base">
                                        <p:cTn id="11" dur="500" fill="hold"/>
                                        <p:tgtEl>
                                          <p:spTgt spid="150"/>
                                        </p:tgtEl>
                                        <p:attrNameLst>
                                          <p:attrName>ppt_x</p:attrName>
                                        </p:attrNameLst>
                                      </p:cBhvr>
                                      <p:tavLst>
                                        <p:tav tm="0">
                                          <p:val>
                                            <p:strVal val="#ppt_x"/>
                                          </p:val>
                                        </p:tav>
                                        <p:tav tm="100000">
                                          <p:val>
                                            <p:strVal val="#ppt_x"/>
                                          </p:val>
                                        </p:tav>
                                      </p:tavLst>
                                    </p:anim>
                                    <p:anim calcmode="lin" valueType="num">
                                      <p:cBhvr additive="base">
                                        <p:cTn id="12" dur="500" fill="hold"/>
                                        <p:tgtEl>
                                          <p:spTgt spid="15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9"/>
                                        </p:tgtEl>
                                        <p:attrNameLst>
                                          <p:attrName>style.visibility</p:attrName>
                                        </p:attrNameLst>
                                      </p:cBhvr>
                                      <p:to>
                                        <p:strVal val="visible"/>
                                      </p:to>
                                    </p:set>
                                    <p:anim calcmode="lin" valueType="num">
                                      <p:cBhvr additive="base">
                                        <p:cTn id="15" dur="500" fill="hold"/>
                                        <p:tgtEl>
                                          <p:spTgt spid="149"/>
                                        </p:tgtEl>
                                        <p:attrNameLst>
                                          <p:attrName>ppt_x</p:attrName>
                                        </p:attrNameLst>
                                      </p:cBhvr>
                                      <p:tavLst>
                                        <p:tav tm="0">
                                          <p:val>
                                            <p:strVal val="#ppt_x"/>
                                          </p:val>
                                        </p:tav>
                                        <p:tav tm="100000">
                                          <p:val>
                                            <p:strVal val="#ppt_x"/>
                                          </p:val>
                                        </p:tav>
                                      </p:tavLst>
                                    </p:anim>
                                    <p:anim calcmode="lin" valueType="num">
                                      <p:cBhvr additive="base">
                                        <p:cTn id="16" dur="500" fill="hold"/>
                                        <p:tgtEl>
                                          <p:spTgt spid="14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anim calcmode="lin" valueType="num">
                                      <p:cBhvr additive="base">
                                        <p:cTn id="23" dur="500" fill="hold"/>
                                        <p:tgtEl>
                                          <p:spTgt spid="147"/>
                                        </p:tgtEl>
                                        <p:attrNameLst>
                                          <p:attrName>ppt_x</p:attrName>
                                        </p:attrNameLst>
                                      </p:cBhvr>
                                      <p:tavLst>
                                        <p:tav tm="0">
                                          <p:val>
                                            <p:strVal val="#ppt_x"/>
                                          </p:val>
                                        </p:tav>
                                        <p:tav tm="100000">
                                          <p:val>
                                            <p:strVal val="#ppt_x"/>
                                          </p:val>
                                        </p:tav>
                                      </p:tavLst>
                                    </p:anim>
                                    <p:anim calcmode="lin" valueType="num">
                                      <p:cBhvr additive="base">
                                        <p:cTn id="24" dur="500" fill="hold"/>
                                        <p:tgtEl>
                                          <p:spTgt spid="14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P spid="1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A4CCF1-79CC-469E-9A60-E67B9D1A1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43" y="253834"/>
            <a:ext cx="5810978" cy="1160099"/>
          </a:xfrm>
          <a:prstGeom prst="rect">
            <a:avLst/>
          </a:prstGeom>
        </p:spPr>
      </p:pic>
      <p:sp>
        <p:nvSpPr>
          <p:cNvPr id="2" name="AutoShape 2" descr="Gmail Email Biểu Tượng - Miễn Phí vector hình ảnh trên Pixabay - Pixab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0522B510-CE72-A346-4AA7-2AC6C8B2BDBF}"/>
              </a:ext>
            </a:extLst>
          </p:cNvPr>
          <p:cNvPicPr>
            <a:picLocks noChangeAspect="1"/>
          </p:cNvPicPr>
          <p:nvPr/>
        </p:nvPicPr>
        <p:blipFill>
          <a:blip r:embed="rId3"/>
          <a:stretch>
            <a:fillRect/>
          </a:stretch>
        </p:blipFill>
        <p:spPr>
          <a:xfrm>
            <a:off x="3550580" y="2304036"/>
            <a:ext cx="8031193" cy="1759790"/>
          </a:xfrm>
          <a:prstGeom prst="rect">
            <a:avLst/>
          </a:prstGeom>
        </p:spPr>
      </p:pic>
      <p:sp>
        <p:nvSpPr>
          <p:cNvPr id="4" name="Slide Number Placeholder 3">
            <a:extLst>
              <a:ext uri="{FF2B5EF4-FFF2-40B4-BE49-F238E27FC236}">
                <a16:creationId xmlns:a16="http://schemas.microsoft.com/office/drawing/2014/main" id="{EDCE7A38-A02A-F68B-D434-E53D13D0BC23}"/>
              </a:ext>
            </a:extLst>
          </p:cNvPr>
          <p:cNvSpPr>
            <a:spLocks noGrp="1"/>
          </p:cNvSpPr>
          <p:nvPr>
            <p:ph type="sldNum" sz="quarter" idx="12"/>
          </p:nvPr>
        </p:nvSpPr>
        <p:spPr/>
        <p:txBody>
          <a:bodyPr/>
          <a:lstStyle/>
          <a:p>
            <a:fld id="{00000557-9BE0-426F-8A97-65D0CF3F37C2}" type="slidenum">
              <a:rPr lang="en-US" smtClean="0"/>
              <a:t>20</a:t>
            </a:fld>
            <a:endParaRPr lang="en-US"/>
          </a:p>
        </p:txBody>
      </p:sp>
      <p:pic>
        <p:nvPicPr>
          <p:cNvPr id="6" name="Picture 5">
            <a:extLst>
              <a:ext uri="{FF2B5EF4-FFF2-40B4-BE49-F238E27FC236}">
                <a16:creationId xmlns:a16="http://schemas.microsoft.com/office/drawing/2014/main" id="{F523D9FB-661E-F434-0BA6-5D58333C4B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83" t="17943"/>
          <a:stretch/>
        </p:blipFill>
        <p:spPr>
          <a:xfrm>
            <a:off x="11078290" y="136525"/>
            <a:ext cx="1006967" cy="421629"/>
          </a:xfrm>
          <a:prstGeom prst="rect">
            <a:avLst/>
          </a:prstGeom>
        </p:spPr>
      </p:pic>
    </p:spTree>
    <p:extLst>
      <p:ext uri="{BB962C8B-B14F-4D97-AF65-F5344CB8AC3E}">
        <p14:creationId xmlns:p14="http://schemas.microsoft.com/office/powerpoint/2010/main" val="223928478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p:cNvCxnSpPr>
            <a:cxnSpLocks/>
          </p:cNvCxnSpPr>
          <p:nvPr/>
        </p:nvCxnSpPr>
        <p:spPr>
          <a:xfrm>
            <a:off x="3474720" y="3429000"/>
            <a:ext cx="6555971"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DACC329-3185-4FEC-8081-61BB4950E3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83" t="17943"/>
          <a:stretch/>
        </p:blipFill>
        <p:spPr>
          <a:xfrm>
            <a:off x="10858156" y="400524"/>
            <a:ext cx="1006967" cy="421629"/>
          </a:xfrm>
          <a:prstGeom prst="rect">
            <a:avLst/>
          </a:prstGeom>
        </p:spPr>
      </p:pic>
      <p:pic>
        <p:nvPicPr>
          <p:cNvPr id="21" name="Picture 18" descr="Free Red Frame Png, Download Free Red Frame Png png images, Free ClipArts  on Clipart Library"/>
          <p:cNvPicPr>
            <a:picLocks noChangeAspect="1" noChangeArrowheads="1"/>
          </p:cNvPicPr>
          <p:nvPr/>
        </p:nvPicPr>
        <p:blipFill rotWithShape="1">
          <a:blip r:embed="rId4">
            <a:duotone>
              <a:schemeClr val="accent5">
                <a:shade val="45000"/>
                <a:satMod val="135000"/>
              </a:schemeClr>
              <a:prstClr val="white"/>
            </a:duotone>
            <a:extLst>
              <a:ext uri="{BEBA8EAE-BF5A-486C-A8C5-ECC9F3942E4B}">
                <a14:imgProps xmlns:a14="http://schemas.microsoft.com/office/drawing/2010/main">
                  <a14:imgLayer r:embed="rId5">
                    <a14:imgEffect>
                      <a14:artisticCutout/>
                    </a14:imgEffect>
                  </a14:imgLayer>
                </a14:imgProps>
              </a:ext>
              <a:ext uri="{28A0092B-C50C-407E-A947-70E740481C1C}">
                <a14:useLocalDpi xmlns:a14="http://schemas.microsoft.com/office/drawing/2010/main" val="0"/>
              </a:ext>
            </a:extLst>
          </a:blip>
          <a:srcRect r="95950"/>
          <a:stretch/>
        </p:blipFill>
        <p:spPr bwMode="auto">
          <a:xfrm flipH="1">
            <a:off x="3127248" y="0"/>
            <a:ext cx="49377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Target GIFs - Get the best gif on GIFE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040957" y="611338"/>
            <a:ext cx="1531557" cy="13914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040956" y="2266188"/>
            <a:ext cx="1531557" cy="771144"/>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b="1">
              <a:solidFill>
                <a:srgbClr val="FF0000"/>
              </a:solidFill>
            </a:endParaRPr>
          </a:p>
        </p:txBody>
      </p:sp>
      <p:sp>
        <p:nvSpPr>
          <p:cNvPr id="28" name="Rectangle 27"/>
          <p:cNvSpPr/>
          <p:nvPr/>
        </p:nvSpPr>
        <p:spPr>
          <a:xfrm>
            <a:off x="1040955" y="3218688"/>
            <a:ext cx="1531557" cy="7711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29" name="Rectangle 28"/>
          <p:cNvSpPr/>
          <p:nvPr/>
        </p:nvSpPr>
        <p:spPr>
          <a:xfrm>
            <a:off x="1040957" y="4174236"/>
            <a:ext cx="1531557" cy="7711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30" name="Rectangle 29"/>
          <p:cNvSpPr/>
          <p:nvPr/>
        </p:nvSpPr>
        <p:spPr>
          <a:xfrm>
            <a:off x="1040957" y="5222748"/>
            <a:ext cx="1531557" cy="7711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FF0000"/>
              </a:solidFill>
            </a:endParaRPr>
          </a:p>
        </p:txBody>
      </p:sp>
      <p:sp>
        <p:nvSpPr>
          <p:cNvPr id="12" name="TextBox 11"/>
          <p:cNvSpPr txBox="1"/>
          <p:nvPr/>
        </p:nvSpPr>
        <p:spPr>
          <a:xfrm>
            <a:off x="1040955" y="2390150"/>
            <a:ext cx="1531555" cy="523220"/>
          </a:xfrm>
          <a:prstGeom prst="rect">
            <a:avLst/>
          </a:prstGeom>
          <a:noFill/>
        </p:spPr>
        <p:txBody>
          <a:bodyPr wrap="square" rtlCol="0">
            <a:spAutoFit/>
          </a:bodyPr>
          <a:lstStyle/>
          <a:p>
            <a:pPr algn="ctr"/>
            <a:r>
              <a:rPr lang="en-US" sz="2800" b="1" dirty="0">
                <a:solidFill>
                  <a:srgbClr val="FF0000"/>
                </a:solidFill>
              </a:rPr>
              <a:t>MỤC</a:t>
            </a:r>
          </a:p>
        </p:txBody>
      </p:sp>
      <p:sp>
        <p:nvSpPr>
          <p:cNvPr id="13" name="TextBox 12"/>
          <p:cNvSpPr txBox="1"/>
          <p:nvPr/>
        </p:nvSpPr>
        <p:spPr>
          <a:xfrm>
            <a:off x="1040953" y="3342650"/>
            <a:ext cx="1531557" cy="523220"/>
          </a:xfrm>
          <a:prstGeom prst="rect">
            <a:avLst/>
          </a:prstGeom>
          <a:noFill/>
        </p:spPr>
        <p:txBody>
          <a:bodyPr wrap="square" rtlCol="0">
            <a:spAutoFit/>
          </a:bodyPr>
          <a:lstStyle/>
          <a:p>
            <a:pPr algn="ctr"/>
            <a:r>
              <a:rPr lang="en-US" sz="2800" b="1" dirty="0">
                <a:solidFill>
                  <a:srgbClr val="FF0000"/>
                </a:solidFill>
              </a:rPr>
              <a:t>TIÊU</a:t>
            </a:r>
          </a:p>
        </p:txBody>
      </p:sp>
      <p:sp>
        <p:nvSpPr>
          <p:cNvPr id="14" name="TextBox 13"/>
          <p:cNvSpPr txBox="1"/>
          <p:nvPr/>
        </p:nvSpPr>
        <p:spPr>
          <a:xfrm>
            <a:off x="1040952" y="4298198"/>
            <a:ext cx="1531557" cy="523220"/>
          </a:xfrm>
          <a:prstGeom prst="rect">
            <a:avLst/>
          </a:prstGeom>
          <a:noFill/>
        </p:spPr>
        <p:txBody>
          <a:bodyPr wrap="square" rtlCol="0">
            <a:spAutoFit/>
          </a:bodyPr>
          <a:lstStyle/>
          <a:p>
            <a:pPr algn="ctr"/>
            <a:r>
              <a:rPr lang="en-US" sz="2800" b="1" dirty="0">
                <a:solidFill>
                  <a:srgbClr val="FF0000"/>
                </a:solidFill>
              </a:rPr>
              <a:t>BÀI</a:t>
            </a:r>
          </a:p>
        </p:txBody>
      </p:sp>
      <p:sp>
        <p:nvSpPr>
          <p:cNvPr id="15" name="TextBox 14"/>
          <p:cNvSpPr txBox="1"/>
          <p:nvPr/>
        </p:nvSpPr>
        <p:spPr>
          <a:xfrm>
            <a:off x="1040959" y="5346710"/>
            <a:ext cx="1531555" cy="523220"/>
          </a:xfrm>
          <a:prstGeom prst="rect">
            <a:avLst/>
          </a:prstGeom>
          <a:noFill/>
        </p:spPr>
        <p:txBody>
          <a:bodyPr wrap="square" rtlCol="0">
            <a:spAutoFit/>
          </a:bodyPr>
          <a:lstStyle/>
          <a:p>
            <a:pPr algn="ctr"/>
            <a:r>
              <a:rPr lang="en-US" sz="2800" b="1" dirty="0">
                <a:solidFill>
                  <a:srgbClr val="FF0000"/>
                </a:solidFill>
              </a:rPr>
              <a:t>HỌC</a:t>
            </a:r>
          </a:p>
        </p:txBody>
      </p:sp>
      <p:pic>
        <p:nvPicPr>
          <p:cNvPr id="3104" name="Picture 32" descr="Numero Sticker by Casinha"/>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21025" y="3484885"/>
            <a:ext cx="1739646" cy="1378702"/>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descr="One Sticker by Casinha"/>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21024" y="127971"/>
            <a:ext cx="1739646" cy="13883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5360671" y="895349"/>
            <a:ext cx="4670020" cy="1962845"/>
          </a:xfrm>
          <a:prstGeom prst="rect">
            <a:avLst/>
          </a:prstGeom>
        </p:spPr>
        <p:txBody>
          <a:bodyPr wrap="square">
            <a:spAutoFit/>
          </a:bodyPr>
          <a:lstStyle/>
          <a:p>
            <a:pPr lvl="0" algn="just">
              <a:lnSpc>
                <a:spcPct val="130000"/>
              </a:lnSpc>
              <a:spcBef>
                <a:spcPts val="1200"/>
              </a:spcBef>
              <a:spcAft>
                <a:spcPts val="600"/>
              </a:spcAft>
              <a:defRPr/>
            </a:pPr>
            <a:r>
              <a:rPr lang="vi-VN" sz="2400" b="1" dirty="0">
                <a:latin typeface="Arial" panose="020B0604020202020204" pitchFamily="34" charset="0"/>
                <a:cs typeface="Arial" panose="020B0604020202020204" pitchFamily="34" charset="0"/>
              </a:rPr>
              <a:t>Hiểu rõ khái niệm, căn cứ pháp lý, phân loại và trách nhiệm hình sự của đồng phạm</a:t>
            </a:r>
            <a:r>
              <a:rPr lang="en-US" sz="2400" b="1" dirty="0">
                <a:latin typeface="Arial" panose="020B0604020202020204" pitchFamily="34" charset="0"/>
                <a:cs typeface="Arial" panose="020B0604020202020204" pitchFamily="34" charset="0"/>
              </a:rPr>
              <a:t>.</a:t>
            </a:r>
            <a:endParaRPr lang="vi-VN" sz="2400" b="1" dirty="0">
              <a:latin typeface="Arial" panose="020B0604020202020204" pitchFamily="34" charset="0"/>
              <a:cs typeface="Arial" panose="020B0604020202020204" pitchFamily="34" charset="0"/>
            </a:endParaRPr>
          </a:p>
        </p:txBody>
      </p:sp>
      <p:sp>
        <p:nvSpPr>
          <p:cNvPr id="22" name="Rectangle 21"/>
          <p:cNvSpPr/>
          <p:nvPr/>
        </p:nvSpPr>
        <p:spPr>
          <a:xfrm>
            <a:off x="5360670" y="4097223"/>
            <a:ext cx="4670021" cy="1962845"/>
          </a:xfrm>
          <a:prstGeom prst="rect">
            <a:avLst/>
          </a:prstGeom>
        </p:spPr>
        <p:txBody>
          <a:bodyPr wrap="square">
            <a:spAutoFit/>
          </a:bodyPr>
          <a:lstStyle/>
          <a:p>
            <a:pPr lvl="0" algn="just">
              <a:lnSpc>
                <a:spcPct val="130000"/>
              </a:lnSpc>
              <a:spcBef>
                <a:spcPts val="1200"/>
              </a:spcBef>
              <a:spcAft>
                <a:spcPts val="600"/>
              </a:spcAft>
              <a:defRPr/>
            </a:pPr>
            <a:r>
              <a:rPr lang="vi-VN" sz="2400" b="1" dirty="0">
                <a:latin typeface="Arial" panose="020B0604020202020204" pitchFamily="34" charset="0"/>
                <a:cs typeface="Arial" panose="020B0604020202020204" pitchFamily="34" charset="0"/>
              </a:rPr>
              <a:t>Phân biệt các loại hình phạt và nguyên tắc áp dụng hình phạt theo quy định của Bô luật hình sự Việt Nam</a:t>
            </a:r>
            <a:r>
              <a:rPr lang="en-US" sz="2400" b="1" dirty="0">
                <a:latin typeface="Arial" panose="020B0604020202020204" pitchFamily="34" charset="0"/>
                <a:cs typeface="Arial" panose="020B0604020202020204" pitchFamily="34" charset="0"/>
              </a:rPr>
              <a:t>.</a:t>
            </a:r>
            <a:r>
              <a:rPr lang="vi-VN" sz="2400" b="1" dirty="0">
                <a:latin typeface="Arial" panose="020B0604020202020204" pitchFamily="34" charset="0"/>
                <a:cs typeface="Arial" panose="020B0604020202020204" pitchFamily="34" charset="0"/>
              </a:rPr>
              <a:t> </a:t>
            </a:r>
          </a:p>
        </p:txBody>
      </p:sp>
      <p:pic>
        <p:nvPicPr>
          <p:cNvPr id="23" name="Picture 22">
            <a:extLst>
              <a:ext uri="{FF2B5EF4-FFF2-40B4-BE49-F238E27FC236}">
                <a16:creationId xmlns:a16="http://schemas.microsoft.com/office/drawing/2014/main" id="{EAA4CCF1-79CC-469E-9A60-E67B9D1A1CDA}"/>
              </a:ext>
            </a:extLst>
          </p:cNvPr>
          <p:cNvPicPr>
            <a:picLocks noChangeAspect="1"/>
          </p:cNvPicPr>
          <p:nvPr/>
        </p:nvPicPr>
        <p:blipFill rotWithShape="1">
          <a:blip r:embed="rId9">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2" name="Slide Number Placeholder 1">
            <a:extLst>
              <a:ext uri="{FF2B5EF4-FFF2-40B4-BE49-F238E27FC236}">
                <a16:creationId xmlns:a16="http://schemas.microsoft.com/office/drawing/2014/main" id="{B5502812-E7D4-8DDC-A4A5-BD693C64C274}"/>
              </a:ext>
            </a:extLst>
          </p:cNvPr>
          <p:cNvSpPr>
            <a:spLocks noGrp="1"/>
          </p:cNvSpPr>
          <p:nvPr>
            <p:ph type="sldNum" sz="quarter" idx="12"/>
          </p:nvPr>
        </p:nvSpPr>
        <p:spPr/>
        <p:txBody>
          <a:bodyPr/>
          <a:lstStyle/>
          <a:p>
            <a:fld id="{E84C3226-1C3B-4BDF-A3DB-4F01E2B1878D}" type="slidenum">
              <a:rPr lang="en-US" smtClean="0"/>
              <a:t>3</a:t>
            </a:fld>
            <a:endParaRPr lang="en-US"/>
          </a:p>
        </p:txBody>
      </p:sp>
    </p:spTree>
    <p:extLst>
      <p:ext uri="{BB962C8B-B14F-4D97-AF65-F5344CB8AC3E}">
        <p14:creationId xmlns:p14="http://schemas.microsoft.com/office/powerpoint/2010/main" val="203675944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06"/>
                                        </p:tgtEl>
                                        <p:attrNameLst>
                                          <p:attrName>style.visibility</p:attrName>
                                        </p:attrNameLst>
                                      </p:cBhvr>
                                      <p:to>
                                        <p:strVal val="visible"/>
                                      </p:to>
                                    </p:set>
                                    <p:animEffect transition="in" filter="fade">
                                      <p:cBhvr>
                                        <p:cTn id="7" dur="500"/>
                                        <p:tgtEl>
                                          <p:spTgt spid="3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04"/>
                                        </p:tgtEl>
                                        <p:attrNameLst>
                                          <p:attrName>style.visibility</p:attrName>
                                        </p:attrNameLst>
                                      </p:cBhvr>
                                      <p:to>
                                        <p:strVal val="visible"/>
                                      </p:to>
                                    </p:set>
                                    <p:animEffect transition="in" filter="fade">
                                      <p:cBhvr>
                                        <p:cTn id="15" dur="500"/>
                                        <p:tgtEl>
                                          <p:spTgt spid="310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Connector 31"/>
          <p:cNvCxnSpPr/>
          <p:nvPr/>
        </p:nvCxnSpPr>
        <p:spPr>
          <a:xfrm>
            <a:off x="6096000" y="2072640"/>
            <a:ext cx="0" cy="478536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4687" y="2072640"/>
            <a:ext cx="12192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063647" y="449115"/>
            <a:ext cx="1828803" cy="811514"/>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a:solidFill>
                  <a:srgbClr val="FF0000"/>
                </a:solidFill>
              </a:rPr>
              <a:t>DUNG</a:t>
            </a:r>
          </a:p>
        </p:txBody>
      </p:sp>
      <p:sp>
        <p:nvSpPr>
          <p:cNvPr id="20" name="Rectangle 19"/>
          <p:cNvSpPr/>
          <p:nvPr/>
        </p:nvSpPr>
        <p:spPr>
          <a:xfrm>
            <a:off x="6311386" y="453221"/>
            <a:ext cx="1828803" cy="807405"/>
          </a:xfrm>
          <a:prstGeom prst="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a:solidFill>
                  <a:srgbClr val="FF0000"/>
                </a:solidFill>
              </a:rPr>
              <a:t>BÀI</a:t>
            </a:r>
          </a:p>
        </p:txBody>
      </p:sp>
      <p:sp>
        <p:nvSpPr>
          <p:cNvPr id="22" name="Rectangle 21"/>
          <p:cNvSpPr/>
          <p:nvPr/>
        </p:nvSpPr>
        <p:spPr>
          <a:xfrm>
            <a:off x="8589375" y="449115"/>
            <a:ext cx="1828804" cy="740493"/>
          </a:xfrm>
          <a:prstGeom prst="rect">
            <a:avLst/>
          </a:prstGeom>
          <a:solidFill>
            <a:schemeClr val="accent1">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a:solidFill>
                  <a:srgbClr val="FF0000"/>
                </a:solidFill>
              </a:rPr>
              <a:t>HỌC</a:t>
            </a:r>
          </a:p>
        </p:txBody>
      </p:sp>
      <p:pic>
        <p:nvPicPr>
          <p:cNvPr id="24" name="Picture 23">
            <a:extLst>
              <a:ext uri="{FF2B5EF4-FFF2-40B4-BE49-F238E27FC236}">
                <a16:creationId xmlns:a16="http://schemas.microsoft.com/office/drawing/2014/main" id="{3DACC329-3185-4FEC-8081-61BB4950E3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83" t="17943"/>
          <a:stretch/>
        </p:blipFill>
        <p:spPr>
          <a:xfrm>
            <a:off x="10858156" y="400524"/>
            <a:ext cx="1006967" cy="421629"/>
          </a:xfrm>
          <a:prstGeom prst="rect">
            <a:avLst/>
          </a:prstGeom>
        </p:spPr>
      </p:pic>
      <p:sp>
        <p:nvSpPr>
          <p:cNvPr id="44" name="Rectangle 43"/>
          <p:cNvSpPr/>
          <p:nvPr/>
        </p:nvSpPr>
        <p:spPr>
          <a:xfrm>
            <a:off x="1560687" y="2781588"/>
            <a:ext cx="2901696" cy="295725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48" name="Rectangle 47"/>
          <p:cNvSpPr/>
          <p:nvPr/>
        </p:nvSpPr>
        <p:spPr>
          <a:xfrm>
            <a:off x="7892229" y="2814578"/>
            <a:ext cx="2901696" cy="2957258"/>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3200" b="1" dirty="0">
                <a:solidFill>
                  <a:schemeClr val="tx1"/>
                </a:solidFill>
                <a:latin typeface="Arial" panose="020B0604020202020204" pitchFamily="34" charset="0"/>
                <a:cs typeface="Arial" panose="020B0604020202020204" pitchFamily="34" charset="0"/>
              </a:rPr>
              <a:t> HÌNH PHẠT</a:t>
            </a:r>
          </a:p>
        </p:txBody>
      </p:sp>
      <p:pic>
        <p:nvPicPr>
          <p:cNvPr id="43" name="Picture 34" descr="One Sticker by Casinha"/>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36434" y="1446701"/>
            <a:ext cx="2150203" cy="202446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32" descr="Numero Sticker by Casinha"/>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8267976" y="1413711"/>
            <a:ext cx="2150203" cy="2017338"/>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1560687" y="3967829"/>
            <a:ext cx="2901696" cy="584775"/>
          </a:xfrm>
          <a:prstGeom prst="rect">
            <a:avLst/>
          </a:prstGeom>
        </p:spPr>
        <p:txBody>
          <a:bodyPr wrap="square">
            <a:spAutoFit/>
          </a:bodyPr>
          <a:lstStyle/>
          <a:p>
            <a:pPr lvl="0" algn="ctr"/>
            <a:r>
              <a:rPr lang="en-US" sz="3200" b="1" dirty="0">
                <a:latin typeface="Arial" panose="020B0604020202020204" pitchFamily="34" charset="0"/>
                <a:cs typeface="Arial" panose="020B0604020202020204" pitchFamily="34" charset="0"/>
              </a:rPr>
              <a:t> ĐỒNG PHẠM</a:t>
            </a:r>
            <a:endParaRPr lang="vi-VN" sz="3200" b="1" dirty="0">
              <a:latin typeface="Arial" panose="020B0604020202020204" pitchFamily="34" charset="0"/>
              <a:cs typeface="Arial" panose="020B0604020202020204" pitchFamily="34" charset="0"/>
            </a:endParaRPr>
          </a:p>
        </p:txBody>
      </p:sp>
      <p:sp>
        <p:nvSpPr>
          <p:cNvPr id="52" name="Rectangle 51"/>
          <p:cNvSpPr/>
          <p:nvPr/>
        </p:nvSpPr>
        <p:spPr>
          <a:xfrm>
            <a:off x="1780140" y="468210"/>
            <a:ext cx="1828803" cy="792418"/>
          </a:xfrm>
          <a:prstGeom prst="rect">
            <a:avLst/>
          </a:prstGeom>
          <a:solidFill>
            <a:schemeClr val="accent1">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b="1" dirty="0">
                <a:solidFill>
                  <a:srgbClr val="FF0000"/>
                </a:solidFill>
              </a:rPr>
              <a:t>NỘI</a:t>
            </a:r>
          </a:p>
        </p:txBody>
      </p:sp>
      <p:pic>
        <p:nvPicPr>
          <p:cNvPr id="18" name="Picture 17">
            <a:extLst>
              <a:ext uri="{FF2B5EF4-FFF2-40B4-BE49-F238E27FC236}">
                <a16:creationId xmlns:a16="http://schemas.microsoft.com/office/drawing/2014/main" id="{EAA4CCF1-79CC-469E-9A60-E67B9D1A1CDA}"/>
              </a:ext>
            </a:extLst>
          </p:cNvPr>
          <p:cNvPicPr>
            <a:picLocks noChangeAspect="1"/>
          </p:cNvPicPr>
          <p:nvPr/>
        </p:nvPicPr>
        <p:blipFill rotWithShape="1">
          <a:blip r:embed="rId6">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2" name="Slide Number Placeholder 1">
            <a:extLst>
              <a:ext uri="{FF2B5EF4-FFF2-40B4-BE49-F238E27FC236}">
                <a16:creationId xmlns:a16="http://schemas.microsoft.com/office/drawing/2014/main" id="{7549F02A-AE07-B2A1-7740-C3FD7B221469}"/>
              </a:ext>
            </a:extLst>
          </p:cNvPr>
          <p:cNvSpPr>
            <a:spLocks noGrp="1"/>
          </p:cNvSpPr>
          <p:nvPr>
            <p:ph type="sldNum" sz="quarter" idx="12"/>
          </p:nvPr>
        </p:nvSpPr>
        <p:spPr/>
        <p:txBody>
          <a:bodyPr/>
          <a:lstStyle/>
          <a:p>
            <a:fld id="{E84C3226-1C3B-4BDF-A3DB-4F01E2B1878D}" type="slidenum">
              <a:rPr lang="en-US" smtClean="0"/>
              <a:t>4</a:t>
            </a:fld>
            <a:endParaRPr lang="en-US"/>
          </a:p>
        </p:txBody>
      </p:sp>
    </p:spTree>
    <p:extLst>
      <p:ext uri="{BB962C8B-B14F-4D97-AF65-F5344CB8AC3E}">
        <p14:creationId xmlns:p14="http://schemas.microsoft.com/office/powerpoint/2010/main" val="165321376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843378" cy="895349"/>
          </a:xfrm>
          <a:prstGeom prst="rect">
            <a:avLst/>
          </a:prstGeom>
        </p:spPr>
      </p:pic>
      <p:sp>
        <p:nvSpPr>
          <p:cNvPr id="12" name="Rectangle 11"/>
          <p:cNvSpPr/>
          <p:nvPr/>
        </p:nvSpPr>
        <p:spPr>
          <a:xfrm>
            <a:off x="0" y="1900213"/>
            <a:ext cx="12192000" cy="430887"/>
          </a:xfrm>
          <a:prstGeom prst="rect">
            <a:avLst/>
          </a:prstGeom>
        </p:spPr>
        <p:txBody>
          <a:bodyPr wrap="square">
            <a:spAutoFit/>
          </a:bodyPr>
          <a:lstStyle/>
          <a:p>
            <a:pPr algn="ctr"/>
            <a:r>
              <a:rPr lang="vi-VN" sz="2200" dirty="0"/>
              <a:t>“</a:t>
            </a:r>
            <a:r>
              <a:rPr lang="vi-VN" sz="2200" b="1" dirty="0">
                <a:solidFill>
                  <a:schemeClr val="accent1">
                    <a:lumMod val="75000"/>
                  </a:schemeClr>
                </a:solidFill>
              </a:rPr>
              <a:t>Đồng phạm </a:t>
            </a:r>
            <a:r>
              <a:rPr lang="vi-VN" sz="2200" dirty="0"/>
              <a:t>là trường hợp </a:t>
            </a:r>
            <a:r>
              <a:rPr lang="vi-VN" sz="2200" b="1" dirty="0"/>
              <a:t>có hai người trở lên cố ý cùng thực hiện một tội phạm</a:t>
            </a:r>
            <a:r>
              <a:rPr lang="vi-VN" sz="2200" dirty="0"/>
              <a:t>”</a:t>
            </a:r>
          </a:p>
        </p:txBody>
      </p:sp>
      <p:sp>
        <p:nvSpPr>
          <p:cNvPr id="13" name="Rectangle 12"/>
          <p:cNvSpPr/>
          <p:nvPr/>
        </p:nvSpPr>
        <p:spPr>
          <a:xfrm>
            <a:off x="4509856" y="2300323"/>
            <a:ext cx="6826928" cy="338554"/>
          </a:xfrm>
          <a:prstGeom prst="rect">
            <a:avLst/>
          </a:prstGeom>
        </p:spPr>
        <p:txBody>
          <a:bodyPr wrap="square">
            <a:spAutoFit/>
          </a:bodyPr>
          <a:lstStyle/>
          <a:p>
            <a:r>
              <a:rPr lang="vi-VN" sz="1600" i="1" dirty="0"/>
              <a:t>Khoản 1 Điều 17 Bộ luật Hình sự năm 2015 (sửa đổi, bổ sung năm 2017)</a:t>
            </a:r>
          </a:p>
        </p:txBody>
      </p:sp>
      <p:sp>
        <p:nvSpPr>
          <p:cNvPr id="15"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730"/>
          <a:stretch/>
        </p:blipFill>
        <p:spPr bwMode="auto">
          <a:xfrm>
            <a:off x="79898" y="3340988"/>
            <a:ext cx="4279037" cy="306868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a:extLst>
              <a:ext uri="{FF2B5EF4-FFF2-40B4-BE49-F238E27FC236}">
                <a16:creationId xmlns:a16="http://schemas.microsoft.com/office/drawing/2014/main" id="{F9EB9BAF-F827-8CFC-1005-ACA92BB03C24}"/>
              </a:ext>
            </a:extLst>
          </p:cNvPr>
          <p:cNvSpPr txBox="1"/>
          <p:nvPr/>
        </p:nvSpPr>
        <p:spPr>
          <a:xfrm>
            <a:off x="6001305" y="2817768"/>
            <a:ext cx="5127926" cy="461665"/>
          </a:xfrm>
          <a:prstGeom prst="rect">
            <a:avLst/>
          </a:prstGeom>
          <a:noFill/>
        </p:spPr>
        <p:txBody>
          <a:bodyPr wrap="square">
            <a:spAutoFit/>
          </a:bodyPr>
          <a:lstStyle/>
          <a:p>
            <a:pPr algn="ctr"/>
            <a:r>
              <a:rPr lang="en-US" sz="2400" b="1" dirty="0">
                <a:highlight>
                  <a:srgbClr val="AFABAB"/>
                </a:highlight>
                <a:cs typeface="Arial" panose="020B0604020202020204" pitchFamily="34" charset="0"/>
              </a:rPr>
              <a:t>Căn cứ để xác định đồng phạm</a:t>
            </a:r>
            <a:endParaRPr lang="vi-VN" sz="2400" b="1" dirty="0">
              <a:highlight>
                <a:srgbClr val="AFABAB"/>
              </a:highlight>
              <a:cs typeface="Arial" panose="020B0604020202020204" pitchFamily="34" charset="0"/>
            </a:endParaRPr>
          </a:p>
        </p:txBody>
      </p:sp>
      <p:sp>
        <p:nvSpPr>
          <p:cNvPr id="18" name="TextBox 17">
            <a:extLst>
              <a:ext uri="{FF2B5EF4-FFF2-40B4-BE49-F238E27FC236}">
                <a16:creationId xmlns:a16="http://schemas.microsoft.com/office/drawing/2014/main" id="{F19B7D9B-2ABC-F305-DC01-812D79543DA9}"/>
              </a:ext>
            </a:extLst>
          </p:cNvPr>
          <p:cNvSpPr txBox="1"/>
          <p:nvPr/>
        </p:nvSpPr>
        <p:spPr>
          <a:xfrm>
            <a:off x="5890161" y="3816165"/>
            <a:ext cx="6028758" cy="878574"/>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vi-VN" kern="0" dirty="0">
                <a:solidFill>
                  <a:prstClr val="black"/>
                </a:solidFill>
                <a:ea typeface="Times New Roman" panose="02020603050405020304" pitchFamily="18" charset="0"/>
              </a:rPr>
              <a:t>Hậu quả của tội phạm là kết quả chung do hoạt động chung của những người đồng phạm gây ra.</a:t>
            </a:r>
            <a:endParaRPr lang="en-US" dirty="0">
              <a:solidFill>
                <a:prstClr val="black"/>
              </a:solidFill>
              <a:latin typeface="Calibri" panose="020F0502020204030204"/>
            </a:endParaRPr>
          </a:p>
        </p:txBody>
      </p:sp>
      <p:sp>
        <p:nvSpPr>
          <p:cNvPr id="19" name="TextBox 18">
            <a:extLst>
              <a:ext uri="{FF2B5EF4-FFF2-40B4-BE49-F238E27FC236}">
                <a16:creationId xmlns:a16="http://schemas.microsoft.com/office/drawing/2014/main" id="{921247D7-9D07-F221-3A1E-06743BC6F348}"/>
              </a:ext>
            </a:extLst>
          </p:cNvPr>
          <p:cNvSpPr txBox="1"/>
          <p:nvPr/>
        </p:nvSpPr>
        <p:spPr>
          <a:xfrm>
            <a:off x="5900893" y="4844683"/>
            <a:ext cx="6028758" cy="646331"/>
          </a:xfrm>
          <a:prstGeom prst="rect">
            <a:avLst/>
          </a:prstGeom>
          <a:noFill/>
        </p:spPr>
        <p:txBody>
          <a:bodyPr wrap="square">
            <a:spAutoFit/>
          </a:bodyPr>
          <a:lstStyle/>
          <a:p>
            <a:pPr marL="285750" indent="-285750">
              <a:buFont typeface="Wingdings" panose="05000000000000000000" pitchFamily="2" charset="2"/>
              <a:buChar char="q"/>
            </a:pPr>
            <a:r>
              <a:rPr lang="vi-VN" kern="0" dirty="0">
                <a:solidFill>
                  <a:prstClr val="black"/>
                </a:solidFill>
                <a:ea typeface="Times New Roman" panose="02020603050405020304" pitchFamily="18" charset="0"/>
              </a:rPr>
              <a:t>Những người đồng phạm phải cùng thực hiện một tội phạm.</a:t>
            </a:r>
            <a:endParaRPr lang="en-US" dirty="0">
              <a:solidFill>
                <a:prstClr val="black"/>
              </a:solidFill>
              <a:latin typeface="Calibri" panose="020F0502020204030204"/>
            </a:endParaRPr>
          </a:p>
        </p:txBody>
      </p:sp>
      <p:sp>
        <p:nvSpPr>
          <p:cNvPr id="20" name="TextBox 19">
            <a:extLst>
              <a:ext uri="{FF2B5EF4-FFF2-40B4-BE49-F238E27FC236}">
                <a16:creationId xmlns:a16="http://schemas.microsoft.com/office/drawing/2014/main" id="{F6E6A831-1A0A-42A8-DE9E-765DCAAE9522}"/>
              </a:ext>
            </a:extLst>
          </p:cNvPr>
          <p:cNvSpPr txBox="1"/>
          <p:nvPr/>
        </p:nvSpPr>
        <p:spPr>
          <a:xfrm>
            <a:off x="5900893" y="5720410"/>
            <a:ext cx="6092669" cy="878574"/>
          </a:xfrm>
          <a:prstGeom prst="rect">
            <a:avLst/>
          </a:prstGeom>
          <a:noFill/>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vi-VN" b="0" i="0" u="none" strike="noStrike" kern="0" cap="none" spc="0" normalizeH="0" baseline="0" noProof="0" dirty="0">
                <a:ln>
                  <a:noFill/>
                </a:ln>
                <a:solidFill>
                  <a:prstClr val="black"/>
                </a:solidFill>
                <a:effectLst/>
                <a:uLnTx/>
                <a:uFillTx/>
              </a:rPr>
              <a:t>Số người tham gia 2 người trở lên</a:t>
            </a:r>
            <a:r>
              <a:rPr kumimoji="0" lang="en-US" b="0" i="0" u="none" strike="noStrike" kern="0" cap="none" spc="0" normalizeH="0" baseline="0" noProof="0" dirty="0">
                <a:ln>
                  <a:noFill/>
                </a:ln>
                <a:solidFill>
                  <a:prstClr val="black"/>
                </a:solidFill>
                <a:effectLst/>
                <a:uLnTx/>
                <a:uFillTx/>
                <a:latin typeface="Calibri" panose="020F0502020204030204"/>
              </a:rPr>
              <a:t>; </a:t>
            </a:r>
            <a:r>
              <a:rPr kumimoji="0" lang="vi-VN" b="0" i="0" u="none" strike="noStrike" kern="0" cap="none" spc="0" normalizeH="0" baseline="0" noProof="0" dirty="0">
                <a:ln>
                  <a:noFill/>
                </a:ln>
                <a:solidFill>
                  <a:prstClr val="black"/>
                </a:solidFill>
                <a:effectLst/>
                <a:uLnTx/>
                <a:uFillTx/>
              </a:rPr>
              <a:t>Đủ năng lực trách nhiệm hình sự </a:t>
            </a:r>
            <a:r>
              <a:rPr kumimoji="0" lang="en-US" b="0" i="0" u="none" strike="noStrike" kern="0" cap="none" spc="0" normalizeH="0" baseline="0" noProof="0" dirty="0">
                <a:ln>
                  <a:noFill/>
                </a:ln>
                <a:solidFill>
                  <a:prstClr val="black"/>
                </a:solidFill>
                <a:effectLst/>
                <a:uLnTx/>
                <a:uFillTx/>
                <a:latin typeface="Calibri" panose="020F0502020204030204"/>
              </a:rPr>
              <a:t>; </a:t>
            </a:r>
            <a:r>
              <a:rPr kumimoji="0" lang="vi-VN" b="0" i="0" u="none" strike="noStrike" kern="0" cap="none" spc="0" normalizeH="0" baseline="0" noProof="0" dirty="0">
                <a:ln>
                  <a:noFill/>
                </a:ln>
                <a:solidFill>
                  <a:prstClr val="black"/>
                </a:solidFill>
                <a:effectLst/>
                <a:uLnTx/>
                <a:uFillTx/>
              </a:rPr>
              <a:t>Đủ tuổi chịu trách nhiệm hình sự </a:t>
            </a:r>
          </a:p>
        </p:txBody>
      </p:sp>
      <p:sp>
        <p:nvSpPr>
          <p:cNvPr id="21" name="TextBox 20">
            <a:extLst>
              <a:ext uri="{FF2B5EF4-FFF2-40B4-BE49-F238E27FC236}">
                <a16:creationId xmlns:a16="http://schemas.microsoft.com/office/drawing/2014/main" id="{C5AC059B-2CF8-9CC1-37A8-B36D3878D690}"/>
              </a:ext>
            </a:extLst>
          </p:cNvPr>
          <p:cNvSpPr txBox="1"/>
          <p:nvPr/>
        </p:nvSpPr>
        <p:spPr>
          <a:xfrm>
            <a:off x="4708314" y="3340988"/>
            <a:ext cx="3292524" cy="46166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400" b="1" i="0" u="none" strike="noStrike" kern="0" cap="none" spc="0" normalizeH="0" baseline="0" noProof="0" dirty="0">
                <a:ln>
                  <a:noFill/>
                </a:ln>
                <a:solidFill>
                  <a:srgbClr val="0070C0"/>
                </a:solidFill>
                <a:effectLst/>
                <a:uLnTx/>
                <a:uFillTx/>
              </a:rPr>
              <a:t>MẶT KHÁCH QUAN</a:t>
            </a:r>
          </a:p>
        </p:txBody>
      </p:sp>
      <p:sp>
        <p:nvSpPr>
          <p:cNvPr id="2" name="Slide Number Placeholder 1">
            <a:extLst>
              <a:ext uri="{FF2B5EF4-FFF2-40B4-BE49-F238E27FC236}">
                <a16:creationId xmlns:a16="http://schemas.microsoft.com/office/drawing/2014/main" id="{A48B16F9-75F1-872E-CA89-9C4DCE87261B}"/>
              </a:ext>
            </a:extLst>
          </p:cNvPr>
          <p:cNvSpPr>
            <a:spLocks noGrp="1"/>
          </p:cNvSpPr>
          <p:nvPr>
            <p:ph type="sldNum" sz="quarter" idx="12"/>
          </p:nvPr>
        </p:nvSpPr>
        <p:spPr/>
        <p:txBody>
          <a:bodyPr/>
          <a:lstStyle/>
          <a:p>
            <a:r>
              <a:rPr lang="vi-VN" dirty="0"/>
              <a:t>.</a:t>
            </a:r>
            <a:fld id="{E84C3226-1C3B-4BDF-A3DB-4F01E2B1878D}" type="slidenum">
              <a:rPr lang="en-US" smtClean="0"/>
              <a:t>5</a:t>
            </a:fld>
            <a:endParaRPr lang="en-US" dirty="0"/>
          </a:p>
        </p:txBody>
      </p:sp>
    </p:spTree>
    <p:extLst>
      <p:ext uri="{BB962C8B-B14F-4D97-AF65-F5344CB8AC3E}">
        <p14:creationId xmlns:p14="http://schemas.microsoft.com/office/powerpoint/2010/main" val="2247336950"/>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heel(1)">
                                      <p:cBhvr>
                                        <p:cTn id="26" dur="2000"/>
                                        <p:tgtEl>
                                          <p:spTgt spid="21"/>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heel(1)">
                                      <p:cBhvr>
                                        <p:cTn id="29" dur="2000"/>
                                        <p:tgtEl>
                                          <p:spTgt spid="18"/>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heel(1)">
                                      <p:cBhvr>
                                        <p:cTn id="32" dur="2000"/>
                                        <p:tgtEl>
                                          <p:spTgt spid="19"/>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heel(1)">
                                      <p:cBhvr>
                                        <p:cTn id="3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P spid="18" grpId="0"/>
      <p:bldP spid="19" grpId="0"/>
      <p:bldP spid="20"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3" cy="808449"/>
          </a:xfrm>
          <a:prstGeom prst="rect">
            <a:avLst/>
          </a:prstGeom>
        </p:spPr>
      </p:pic>
      <p:sp>
        <p:nvSpPr>
          <p:cNvPr id="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F9EB9BAF-F827-8CFC-1005-ACA92BB03C24}"/>
              </a:ext>
            </a:extLst>
          </p:cNvPr>
          <p:cNvSpPr txBox="1"/>
          <p:nvPr/>
        </p:nvSpPr>
        <p:spPr>
          <a:xfrm>
            <a:off x="1003178" y="1557993"/>
            <a:ext cx="5921406" cy="523220"/>
          </a:xfrm>
          <a:prstGeom prst="rect">
            <a:avLst/>
          </a:prstGeom>
          <a:noFill/>
        </p:spPr>
        <p:txBody>
          <a:bodyPr wrap="square">
            <a:spAutoFit/>
          </a:bodyPr>
          <a:lstStyle/>
          <a:p>
            <a:pPr algn="ctr"/>
            <a:r>
              <a:rPr lang="en-US" sz="2800" b="1" dirty="0" err="1">
                <a:highlight>
                  <a:srgbClr val="AFABAB"/>
                </a:highlight>
                <a:cs typeface="Arial" panose="020B0604020202020204" pitchFamily="34" charset="0"/>
              </a:rPr>
              <a:t>Căn</a:t>
            </a:r>
            <a:r>
              <a:rPr lang="en-US" sz="2800" b="1" dirty="0">
                <a:highlight>
                  <a:srgbClr val="AFABAB"/>
                </a:highlight>
                <a:cs typeface="Arial" panose="020B0604020202020204" pitchFamily="34" charset="0"/>
              </a:rPr>
              <a:t> </a:t>
            </a:r>
            <a:r>
              <a:rPr lang="en-US" sz="2800" b="1" dirty="0" err="1">
                <a:highlight>
                  <a:srgbClr val="AFABAB"/>
                </a:highlight>
                <a:cs typeface="Arial" panose="020B0604020202020204" pitchFamily="34" charset="0"/>
              </a:rPr>
              <a:t>cứ</a:t>
            </a:r>
            <a:r>
              <a:rPr lang="en-US" sz="2800" b="1" dirty="0">
                <a:highlight>
                  <a:srgbClr val="AFABAB"/>
                </a:highlight>
                <a:cs typeface="Arial" panose="020B0604020202020204" pitchFamily="34" charset="0"/>
              </a:rPr>
              <a:t> </a:t>
            </a:r>
            <a:r>
              <a:rPr lang="en-US" sz="2800" b="1" dirty="0" err="1">
                <a:highlight>
                  <a:srgbClr val="AFABAB"/>
                </a:highlight>
                <a:cs typeface="Arial" panose="020B0604020202020204" pitchFamily="34" charset="0"/>
              </a:rPr>
              <a:t>để</a:t>
            </a:r>
            <a:r>
              <a:rPr lang="en-US" sz="2800" b="1" dirty="0">
                <a:highlight>
                  <a:srgbClr val="AFABAB"/>
                </a:highlight>
                <a:cs typeface="Arial" panose="020B0604020202020204" pitchFamily="34" charset="0"/>
              </a:rPr>
              <a:t> </a:t>
            </a:r>
            <a:r>
              <a:rPr lang="en-US" sz="2800" b="1" dirty="0" err="1">
                <a:highlight>
                  <a:srgbClr val="AFABAB"/>
                </a:highlight>
                <a:cs typeface="Arial" panose="020B0604020202020204" pitchFamily="34" charset="0"/>
              </a:rPr>
              <a:t>xác</a:t>
            </a:r>
            <a:r>
              <a:rPr lang="en-US" sz="2800" b="1" dirty="0">
                <a:highlight>
                  <a:srgbClr val="AFABAB"/>
                </a:highlight>
                <a:cs typeface="Arial" panose="020B0604020202020204" pitchFamily="34" charset="0"/>
              </a:rPr>
              <a:t> </a:t>
            </a:r>
            <a:r>
              <a:rPr lang="en-US" sz="2800" b="1" dirty="0" err="1">
                <a:highlight>
                  <a:srgbClr val="AFABAB"/>
                </a:highlight>
                <a:cs typeface="Arial" panose="020B0604020202020204" pitchFamily="34" charset="0"/>
              </a:rPr>
              <a:t>định</a:t>
            </a:r>
            <a:r>
              <a:rPr lang="en-US" sz="2800" b="1" dirty="0">
                <a:highlight>
                  <a:srgbClr val="AFABAB"/>
                </a:highlight>
                <a:cs typeface="Arial" panose="020B0604020202020204" pitchFamily="34" charset="0"/>
              </a:rPr>
              <a:t> </a:t>
            </a:r>
            <a:r>
              <a:rPr lang="en-US" sz="2800" b="1" dirty="0" err="1">
                <a:highlight>
                  <a:srgbClr val="AFABAB"/>
                </a:highlight>
                <a:cs typeface="Arial" panose="020B0604020202020204" pitchFamily="34" charset="0"/>
              </a:rPr>
              <a:t>đồng</a:t>
            </a:r>
            <a:r>
              <a:rPr lang="en-US" sz="2800" b="1" dirty="0">
                <a:highlight>
                  <a:srgbClr val="AFABAB"/>
                </a:highlight>
                <a:cs typeface="Arial" panose="020B0604020202020204" pitchFamily="34" charset="0"/>
              </a:rPr>
              <a:t> </a:t>
            </a:r>
            <a:r>
              <a:rPr lang="en-US" sz="2800" b="1" dirty="0" err="1">
                <a:highlight>
                  <a:srgbClr val="AFABAB"/>
                </a:highlight>
                <a:cs typeface="Arial" panose="020B0604020202020204" pitchFamily="34" charset="0"/>
              </a:rPr>
              <a:t>phạm</a:t>
            </a:r>
            <a:endParaRPr lang="vi-VN" sz="2800" b="1" dirty="0">
              <a:highlight>
                <a:srgbClr val="AFABAB"/>
              </a:highlight>
              <a:cs typeface="Arial" panose="020B0604020202020204" pitchFamily="34" charset="0"/>
            </a:endParaRPr>
          </a:p>
        </p:txBody>
      </p:sp>
      <p:sp>
        <p:nvSpPr>
          <p:cNvPr id="9" name="TextBox 8">
            <a:extLst>
              <a:ext uri="{FF2B5EF4-FFF2-40B4-BE49-F238E27FC236}">
                <a16:creationId xmlns:a16="http://schemas.microsoft.com/office/drawing/2014/main" id="{F19B7D9B-2ABC-F305-DC01-812D79543DA9}"/>
              </a:ext>
            </a:extLst>
          </p:cNvPr>
          <p:cNvSpPr txBox="1"/>
          <p:nvPr/>
        </p:nvSpPr>
        <p:spPr>
          <a:xfrm>
            <a:off x="4267200" y="3829786"/>
            <a:ext cx="4257964" cy="523220"/>
          </a:xfrm>
          <a:prstGeom prst="rect">
            <a:avLst/>
          </a:prstGeom>
          <a:noFill/>
        </p:spPr>
        <p:txBody>
          <a:bodyPr wrap="square">
            <a:spAutoFit/>
          </a:bodyPr>
          <a:lstStyle/>
          <a:p>
            <a:pPr algn="ctr"/>
            <a:r>
              <a:rPr lang="vi-VN" sz="2800" b="1" kern="0" dirty="0">
                <a:solidFill>
                  <a:prstClr val="black"/>
                </a:solidFill>
              </a:rPr>
              <a:t>Dấu hiệu lỗi</a:t>
            </a:r>
          </a:p>
        </p:txBody>
      </p:sp>
      <p:sp>
        <p:nvSpPr>
          <p:cNvPr id="10" name="TextBox 9">
            <a:extLst>
              <a:ext uri="{FF2B5EF4-FFF2-40B4-BE49-F238E27FC236}">
                <a16:creationId xmlns:a16="http://schemas.microsoft.com/office/drawing/2014/main" id="{921247D7-9D07-F221-3A1E-06743BC6F348}"/>
              </a:ext>
            </a:extLst>
          </p:cNvPr>
          <p:cNvSpPr txBox="1"/>
          <p:nvPr/>
        </p:nvSpPr>
        <p:spPr>
          <a:xfrm>
            <a:off x="4267200" y="4614616"/>
            <a:ext cx="4371871" cy="523220"/>
          </a:xfrm>
          <a:prstGeom prst="rect">
            <a:avLst/>
          </a:prstGeom>
          <a:noFill/>
        </p:spPr>
        <p:txBody>
          <a:bodyPr wrap="square">
            <a:spAutoFit/>
          </a:bodyPr>
          <a:lstStyle/>
          <a:p>
            <a:pPr algn="ctr"/>
            <a:r>
              <a:rPr lang="vi-VN" sz="2800" b="1" kern="0" dirty="0">
                <a:solidFill>
                  <a:prstClr val="black"/>
                </a:solidFill>
                <a:ea typeface="Times New Roman" panose="02020603050405020304" pitchFamily="18" charset="0"/>
              </a:rPr>
              <a:t>Dấu hiệu động cơ</a:t>
            </a:r>
          </a:p>
        </p:txBody>
      </p:sp>
      <p:sp>
        <p:nvSpPr>
          <p:cNvPr id="11" name="TextBox 10">
            <a:extLst>
              <a:ext uri="{FF2B5EF4-FFF2-40B4-BE49-F238E27FC236}">
                <a16:creationId xmlns:a16="http://schemas.microsoft.com/office/drawing/2014/main" id="{F6E6A831-1A0A-42A8-DE9E-765DCAAE9522}"/>
              </a:ext>
            </a:extLst>
          </p:cNvPr>
          <p:cNvSpPr txBox="1"/>
          <p:nvPr/>
        </p:nvSpPr>
        <p:spPr>
          <a:xfrm>
            <a:off x="4267201" y="5414347"/>
            <a:ext cx="4343400" cy="523220"/>
          </a:xfrm>
          <a:prstGeom prst="rect">
            <a:avLst/>
          </a:prstGeom>
          <a:noFill/>
        </p:spPr>
        <p:txBody>
          <a:bodyPr wrap="square">
            <a:spAutoFit/>
          </a:bodyPr>
          <a:lstStyle/>
          <a:p>
            <a:pPr algn="ctr"/>
            <a:r>
              <a:rPr lang="en-US" sz="2800" b="1" kern="0" dirty="0">
                <a:solidFill>
                  <a:prstClr val="black"/>
                </a:solidFill>
                <a:ea typeface="Times New Roman" panose="02020603050405020304" pitchFamily="18" charset="0"/>
              </a:rPr>
              <a:t>D</a:t>
            </a:r>
            <a:r>
              <a:rPr lang="vi-VN" sz="2800" b="1" kern="0" dirty="0">
                <a:solidFill>
                  <a:prstClr val="black"/>
                </a:solidFill>
                <a:ea typeface="Times New Roman" panose="02020603050405020304" pitchFamily="18" charset="0"/>
              </a:rPr>
              <a:t>ấu hiệu mục đích</a:t>
            </a:r>
          </a:p>
        </p:txBody>
      </p:sp>
      <p:sp>
        <p:nvSpPr>
          <p:cNvPr id="12" name="TextBox 11">
            <a:extLst>
              <a:ext uri="{FF2B5EF4-FFF2-40B4-BE49-F238E27FC236}">
                <a16:creationId xmlns:a16="http://schemas.microsoft.com/office/drawing/2014/main" id="{C5AC059B-2CF8-9CC1-37A8-B36D3878D690}"/>
              </a:ext>
            </a:extLst>
          </p:cNvPr>
          <p:cNvSpPr txBox="1"/>
          <p:nvPr/>
        </p:nvSpPr>
        <p:spPr>
          <a:xfrm>
            <a:off x="4608945" y="2790880"/>
            <a:ext cx="4030126"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3200" b="1" i="0" u="none" strike="noStrike" kern="0" cap="none" spc="0" normalizeH="0" baseline="0" noProof="0" dirty="0">
                <a:ln>
                  <a:noFill/>
                </a:ln>
                <a:solidFill>
                  <a:schemeClr val="accent1">
                    <a:lumMod val="75000"/>
                  </a:schemeClr>
                </a:solidFill>
                <a:effectLst/>
                <a:uLnTx/>
                <a:uFillTx/>
              </a:rPr>
              <a:t>MẶT</a:t>
            </a:r>
            <a:r>
              <a:rPr kumimoji="0" lang="vi-VN" sz="3200" b="1" i="0" u="none" strike="noStrike" kern="0" cap="none" spc="0" normalizeH="0" noProof="0" dirty="0">
                <a:ln>
                  <a:noFill/>
                </a:ln>
                <a:solidFill>
                  <a:schemeClr val="accent1">
                    <a:lumMod val="75000"/>
                  </a:schemeClr>
                </a:solidFill>
                <a:effectLst/>
                <a:uLnTx/>
                <a:uFillTx/>
              </a:rPr>
              <a:t> CHỦ QUAN</a:t>
            </a:r>
            <a:endParaRPr kumimoji="0" lang="vi-VN" sz="3200" b="1" i="0" u="none" strike="noStrike" kern="0" cap="none" spc="0" normalizeH="0" baseline="0" noProof="0" dirty="0">
              <a:ln>
                <a:noFill/>
              </a:ln>
              <a:solidFill>
                <a:schemeClr val="accent1">
                  <a:lumMod val="75000"/>
                </a:schemeClr>
              </a:solidFill>
              <a:effectLst/>
              <a:uLnTx/>
              <a:uFillTx/>
            </a:endParaRPr>
          </a:p>
        </p:txBody>
      </p:sp>
      <p:pic>
        <p:nvPicPr>
          <p:cNvPr id="4098" name="Picture 2" descr="Star Shape GIF"/>
          <p:cNvPicPr>
            <a:picLocks noChangeAspect="1" noChangeArrowheads="1" noCrop="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3" y="1405886"/>
            <a:ext cx="1331652" cy="95118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iết người, tòa xử: Trả lại mã tấu (!) - Báo Người lao độ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2696939"/>
            <a:ext cx="4030126" cy="29790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526F091-C5DD-C85E-2E6F-CA8531CE1487}"/>
              </a:ext>
            </a:extLst>
          </p:cNvPr>
          <p:cNvSpPr>
            <a:spLocks noGrp="1"/>
          </p:cNvSpPr>
          <p:nvPr>
            <p:ph type="sldNum" sz="quarter" idx="12"/>
          </p:nvPr>
        </p:nvSpPr>
        <p:spPr/>
        <p:txBody>
          <a:bodyPr/>
          <a:lstStyle/>
          <a:p>
            <a:fld id="{E84C3226-1C3B-4BDF-A3DB-4F01E2B1878D}" type="slidenum">
              <a:rPr lang="en-US" smtClean="0"/>
              <a:t>6</a:t>
            </a:fld>
            <a:endParaRPr lang="en-US"/>
          </a:p>
        </p:txBody>
      </p:sp>
    </p:spTree>
    <p:extLst>
      <p:ext uri="{BB962C8B-B14F-4D97-AF65-F5344CB8AC3E}">
        <p14:creationId xmlns:p14="http://schemas.microsoft.com/office/powerpoint/2010/main" val="89383918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circle(in)">
                                      <p:cBhvr>
                                        <p:cTn id="3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4">
            <a:extLst>
              <a:ext uri="{28A0092B-C50C-407E-A947-70E740481C1C}">
                <a14:useLocalDpi xmlns:a14="http://schemas.microsoft.com/office/drawing/2010/main" val="0"/>
              </a:ext>
            </a:extLst>
          </a:blip>
          <a:srcRect r="82017"/>
          <a:stretch/>
        </p:blipFill>
        <p:spPr>
          <a:xfrm>
            <a:off x="1" y="0"/>
            <a:ext cx="763480" cy="772357"/>
          </a:xfrm>
          <a:prstGeom prst="rect">
            <a:avLst/>
          </a:prstGeom>
        </p:spPr>
      </p:pic>
      <p:sp>
        <p:nvSpPr>
          <p:cNvPr id="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2" descr="Star Shape GIF"/>
          <p:cNvPicPr>
            <a:picLocks noChangeAspect="1" noChangeArrowheads="1" noCrop="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7766" y="1421199"/>
            <a:ext cx="1407288" cy="10052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4333A8D-D874-7A1C-7F43-E1D5B824E5C4}"/>
              </a:ext>
            </a:extLst>
          </p:cNvPr>
          <p:cNvSpPr txBox="1"/>
          <p:nvPr/>
        </p:nvSpPr>
        <p:spPr>
          <a:xfrm>
            <a:off x="3657600" y="1644547"/>
            <a:ext cx="5155762" cy="523220"/>
          </a:xfrm>
          <a:prstGeom prst="rect">
            <a:avLst/>
          </a:prstGeom>
          <a:noFill/>
        </p:spPr>
        <p:txBody>
          <a:bodyPr wrap="square">
            <a:spAutoFit/>
          </a:bodyPr>
          <a:lstStyle/>
          <a:p>
            <a:pPr algn="ctr"/>
            <a:r>
              <a:rPr lang="vi-VN" sz="2800" b="1" kern="0" dirty="0">
                <a:highlight>
                  <a:srgbClr val="AFABAB"/>
                </a:highlight>
                <a:ea typeface="Times New Roman" panose="02020603050405020304" pitchFamily="18" charset="0"/>
              </a:rPr>
              <a:t>Các loại người đồng phạm</a:t>
            </a:r>
          </a:p>
        </p:txBody>
      </p:sp>
      <p:sp>
        <p:nvSpPr>
          <p:cNvPr id="11" name="Rectangle 10">
            <a:extLst>
              <a:ext uri="{FF2B5EF4-FFF2-40B4-BE49-F238E27FC236}">
                <a16:creationId xmlns:a16="http://schemas.microsoft.com/office/drawing/2014/main" id="{145BAD80-29D1-1819-9C55-9B9189C517A1}"/>
              </a:ext>
            </a:extLst>
          </p:cNvPr>
          <p:cNvSpPr/>
          <p:nvPr/>
        </p:nvSpPr>
        <p:spPr>
          <a:xfrm>
            <a:off x="478811" y="5922905"/>
            <a:ext cx="2298819" cy="558467"/>
          </a:xfrm>
          <a:prstGeom prst="rect">
            <a:avLst/>
          </a:prstGeom>
          <a:solidFill>
            <a:schemeClr val="accent1">
              <a:lumMod val="75000"/>
            </a:scheme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rPr>
              <a:t> </a:t>
            </a:r>
            <a:r>
              <a:rPr kumimoji="0" lang="vi-VN" sz="1800" b="1" i="0" u="none" strike="noStrike" kern="0" cap="none" spc="0" normalizeH="0" baseline="0" noProof="0">
                <a:ln>
                  <a:noFill/>
                </a:ln>
                <a:solidFill>
                  <a:prstClr val="white"/>
                </a:solidFill>
                <a:effectLst/>
                <a:uLnTx/>
                <a:uFillTx/>
                <a:latin typeface="Arial"/>
                <a:ea typeface="Times New Roman" panose="02020603050405020304" pitchFamily="18" charset="0"/>
                <a:cs typeface="Arial" panose="020B0604020202020204" pitchFamily="34" charset="0"/>
              </a:rPr>
              <a:t>Người thực hành</a:t>
            </a:r>
          </a:p>
        </p:txBody>
      </p:sp>
      <p:sp>
        <p:nvSpPr>
          <p:cNvPr id="12" name="Rectangle 11">
            <a:extLst>
              <a:ext uri="{FF2B5EF4-FFF2-40B4-BE49-F238E27FC236}">
                <a16:creationId xmlns:a16="http://schemas.microsoft.com/office/drawing/2014/main" id="{C0BF3267-E6B3-5545-949A-57B81E05285D}"/>
              </a:ext>
            </a:extLst>
          </p:cNvPr>
          <p:cNvSpPr/>
          <p:nvPr/>
        </p:nvSpPr>
        <p:spPr>
          <a:xfrm>
            <a:off x="3496677" y="5922904"/>
            <a:ext cx="2298819" cy="558467"/>
          </a:xfrm>
          <a:prstGeom prst="rect">
            <a:avLst/>
          </a:prstGeom>
          <a:solidFill>
            <a:schemeClr val="accent1">
              <a:lumMod val="75000"/>
            </a:scheme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a:ln>
                  <a:noFill/>
                </a:ln>
                <a:solidFill>
                  <a:prstClr val="white"/>
                </a:solidFill>
                <a:effectLst/>
                <a:uLnTx/>
                <a:uFillTx/>
                <a:latin typeface="Arial"/>
                <a:ea typeface="+mn-ea"/>
                <a:cs typeface="Arial" panose="020B0604020202020204" pitchFamily="34" charset="0"/>
              </a:rPr>
              <a:t>Người tổ chức</a:t>
            </a:r>
          </a:p>
        </p:txBody>
      </p:sp>
      <p:sp>
        <p:nvSpPr>
          <p:cNvPr id="13" name="Rectangle 12">
            <a:extLst>
              <a:ext uri="{FF2B5EF4-FFF2-40B4-BE49-F238E27FC236}">
                <a16:creationId xmlns:a16="http://schemas.microsoft.com/office/drawing/2014/main" id="{BC37027E-9A27-BF23-46AA-AF9E52296D21}"/>
              </a:ext>
            </a:extLst>
          </p:cNvPr>
          <p:cNvSpPr/>
          <p:nvPr/>
        </p:nvSpPr>
        <p:spPr>
          <a:xfrm>
            <a:off x="6514543" y="5922905"/>
            <a:ext cx="2298819" cy="558467"/>
          </a:xfrm>
          <a:prstGeom prst="rect">
            <a:avLst/>
          </a:prstGeom>
          <a:solidFill>
            <a:schemeClr val="accent1">
              <a:lumMod val="75000"/>
            </a:scheme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a:ln>
                  <a:noFill/>
                </a:ln>
                <a:solidFill>
                  <a:prstClr val="white"/>
                </a:solidFill>
                <a:effectLst/>
                <a:uLnTx/>
                <a:uFillTx/>
                <a:latin typeface="Arial"/>
                <a:ea typeface="+mn-ea"/>
                <a:cs typeface="Arial" panose="020B0604020202020204" pitchFamily="34" charset="0"/>
              </a:rPr>
              <a:t>Người xúi giục</a:t>
            </a:r>
          </a:p>
        </p:txBody>
      </p:sp>
      <p:sp>
        <p:nvSpPr>
          <p:cNvPr id="14" name="Rectangle 13">
            <a:extLst>
              <a:ext uri="{FF2B5EF4-FFF2-40B4-BE49-F238E27FC236}">
                <a16:creationId xmlns:a16="http://schemas.microsoft.com/office/drawing/2014/main" id="{B87FD94D-6848-3880-5403-BE56317E37F3}"/>
              </a:ext>
            </a:extLst>
          </p:cNvPr>
          <p:cNvSpPr/>
          <p:nvPr/>
        </p:nvSpPr>
        <p:spPr>
          <a:xfrm>
            <a:off x="9470616" y="5922905"/>
            <a:ext cx="2298819" cy="558467"/>
          </a:xfrm>
          <a:prstGeom prst="rect">
            <a:avLst/>
          </a:prstGeom>
          <a:solidFill>
            <a:schemeClr val="accent1">
              <a:lumMod val="75000"/>
            </a:schemeClr>
          </a:solidFill>
          <a:ln w="12700" cap="flat" cmpd="sng" algn="ctr">
            <a:noFill/>
            <a:prstDash val="solid"/>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1800" b="1" i="0" u="none" strike="noStrike" kern="0" cap="none" spc="0" normalizeH="0" baseline="0" noProof="0">
                <a:ln>
                  <a:noFill/>
                </a:ln>
                <a:solidFill>
                  <a:prstClr val="white"/>
                </a:solidFill>
                <a:effectLst/>
                <a:uLnTx/>
                <a:uFillTx/>
                <a:latin typeface="Arial"/>
                <a:ea typeface="+mn-ea"/>
                <a:cs typeface="Arial" panose="020B0604020202020204" pitchFamily="34" charset="0"/>
              </a:rPr>
              <a:t>Người giúp sức</a:t>
            </a:r>
          </a:p>
        </p:txBody>
      </p:sp>
      <p:pic>
        <p:nvPicPr>
          <p:cNvPr id="15" name="Picture 2" descr="Xác định trách nhiệm hình sự của kẻ chủ mưu trong vụ án có đồng phạm">
            <a:extLst>
              <a:ext uri="{FF2B5EF4-FFF2-40B4-BE49-F238E27FC236}">
                <a16:creationId xmlns:a16="http://schemas.microsoft.com/office/drawing/2014/main" id="{D00F872F-0CA6-C101-F189-9130BA5DD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782" y="2688284"/>
            <a:ext cx="2582809" cy="19371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6" descr="Computer Hacker Vector Hd Images, Computer Hacker, Anonymous, Digital PNG  Image For Free Download">
            <a:extLst>
              <a:ext uri="{FF2B5EF4-FFF2-40B4-BE49-F238E27FC236}">
                <a16:creationId xmlns:a16="http://schemas.microsoft.com/office/drawing/2014/main" id="{EC742A72-BD4B-04D7-65F3-F52127FCD3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1036" y="2688285"/>
            <a:ext cx="2585733" cy="19371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2E3D88B-0F65-17C3-1D1A-73B7317B8797}"/>
              </a:ext>
            </a:extLst>
          </p:cNvPr>
          <p:cNvPicPr>
            <a:picLocks noChangeAspect="1"/>
          </p:cNvPicPr>
          <p:nvPr/>
        </p:nvPicPr>
        <p:blipFill>
          <a:blip r:embed="rId8"/>
          <a:stretch>
            <a:fillRect/>
          </a:stretch>
        </p:blipFill>
        <p:spPr>
          <a:xfrm>
            <a:off x="3479235" y="3429000"/>
            <a:ext cx="2585733" cy="193710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A9781051-0B6F-34E6-8380-89499BFB8C19}"/>
              </a:ext>
            </a:extLst>
          </p:cNvPr>
          <p:cNvPicPr>
            <a:picLocks noChangeAspect="1"/>
          </p:cNvPicPr>
          <p:nvPr/>
        </p:nvPicPr>
        <p:blipFill>
          <a:blip r:embed="rId9"/>
          <a:stretch>
            <a:fillRect/>
          </a:stretch>
        </p:blipFill>
        <p:spPr>
          <a:xfrm>
            <a:off x="6371085" y="3445506"/>
            <a:ext cx="2585733" cy="19288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Slide Number Placeholder 1">
            <a:extLst>
              <a:ext uri="{FF2B5EF4-FFF2-40B4-BE49-F238E27FC236}">
                <a16:creationId xmlns:a16="http://schemas.microsoft.com/office/drawing/2014/main" id="{B530090D-0454-3C31-5E35-A1B109EF8F39}"/>
              </a:ext>
            </a:extLst>
          </p:cNvPr>
          <p:cNvSpPr>
            <a:spLocks noGrp="1"/>
          </p:cNvSpPr>
          <p:nvPr>
            <p:ph type="sldNum" sz="quarter" idx="12"/>
          </p:nvPr>
        </p:nvSpPr>
        <p:spPr/>
        <p:txBody>
          <a:bodyPr/>
          <a:lstStyle/>
          <a:p>
            <a:fld id="{E84C3226-1C3B-4BDF-A3DB-4F01E2B1878D}" type="slidenum">
              <a:rPr lang="en-US" smtClean="0"/>
              <a:t>7</a:t>
            </a:fld>
            <a:endParaRPr lang="en-US"/>
          </a:p>
        </p:txBody>
      </p:sp>
    </p:spTree>
    <p:extLst>
      <p:ext uri="{BB962C8B-B14F-4D97-AF65-F5344CB8AC3E}">
        <p14:creationId xmlns:p14="http://schemas.microsoft.com/office/powerpoint/2010/main" val="123479061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heel(1)">
                                      <p:cBhvr>
                                        <p:cTn id="28" dur="2000"/>
                                        <p:tgtEl>
                                          <p:spTgt spid="17"/>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heel(1)">
                                      <p:cBhvr>
                                        <p:cTn id="31" dur="20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1000" fill="hold"/>
                                        <p:tgtEl>
                                          <p:spTgt spid="18"/>
                                        </p:tgtEl>
                                        <p:attrNameLst>
                                          <p:attrName>ppt_w</p:attrName>
                                        </p:attrNameLst>
                                      </p:cBhvr>
                                      <p:tavLst>
                                        <p:tav tm="0">
                                          <p:val>
                                            <p:fltVal val="0"/>
                                          </p:val>
                                        </p:tav>
                                        <p:tav tm="100000">
                                          <p:val>
                                            <p:strVal val="#ppt_w"/>
                                          </p:val>
                                        </p:tav>
                                      </p:tavLst>
                                    </p:anim>
                                    <p:anim calcmode="lin" valueType="num">
                                      <p:cBhvr>
                                        <p:cTn id="37" dur="1000" fill="hold"/>
                                        <p:tgtEl>
                                          <p:spTgt spid="18"/>
                                        </p:tgtEl>
                                        <p:attrNameLst>
                                          <p:attrName>ppt_h</p:attrName>
                                        </p:attrNameLst>
                                      </p:cBhvr>
                                      <p:tavLst>
                                        <p:tav tm="0">
                                          <p:val>
                                            <p:fltVal val="0"/>
                                          </p:val>
                                        </p:tav>
                                        <p:tav tm="100000">
                                          <p:val>
                                            <p:strVal val="#ppt_h"/>
                                          </p:val>
                                        </p:tav>
                                      </p:tavLst>
                                    </p:anim>
                                    <p:anim calcmode="lin" valueType="num">
                                      <p:cBhvr>
                                        <p:cTn id="38" dur="1000" fill="hold"/>
                                        <p:tgtEl>
                                          <p:spTgt spid="18"/>
                                        </p:tgtEl>
                                        <p:attrNameLst>
                                          <p:attrName>style.rotation</p:attrName>
                                        </p:attrNameLst>
                                      </p:cBhvr>
                                      <p:tavLst>
                                        <p:tav tm="0">
                                          <p:val>
                                            <p:fltVal val="90"/>
                                          </p:val>
                                        </p:tav>
                                        <p:tav tm="100000">
                                          <p:val>
                                            <p:fltVal val="0"/>
                                          </p:val>
                                        </p:tav>
                                      </p:tavLst>
                                    </p:anim>
                                    <p:animEffect transition="in" filter="fade">
                                      <p:cBhvr>
                                        <p:cTn id="39" dur="1000"/>
                                        <p:tgtEl>
                                          <p:spTgt spid="18"/>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fltVal val="0"/>
                                          </p:val>
                                        </p:tav>
                                        <p:tav tm="100000">
                                          <p:val>
                                            <p:strVal val="#ppt_w"/>
                                          </p:val>
                                        </p:tav>
                                      </p:tavLst>
                                    </p:anim>
                                    <p:anim calcmode="lin" valueType="num">
                                      <p:cBhvr>
                                        <p:cTn id="43" dur="1000" fill="hold"/>
                                        <p:tgtEl>
                                          <p:spTgt spid="13"/>
                                        </p:tgtEl>
                                        <p:attrNameLst>
                                          <p:attrName>ppt_h</p:attrName>
                                        </p:attrNameLst>
                                      </p:cBhvr>
                                      <p:tavLst>
                                        <p:tav tm="0">
                                          <p:val>
                                            <p:fltVal val="0"/>
                                          </p:val>
                                        </p:tav>
                                        <p:tav tm="100000">
                                          <p:val>
                                            <p:strVal val="#ppt_h"/>
                                          </p:val>
                                        </p:tav>
                                      </p:tavLst>
                                    </p:anim>
                                    <p:anim calcmode="lin" valueType="num">
                                      <p:cBhvr>
                                        <p:cTn id="44" dur="1000" fill="hold"/>
                                        <p:tgtEl>
                                          <p:spTgt spid="13"/>
                                        </p:tgtEl>
                                        <p:attrNameLst>
                                          <p:attrName>style.rotation</p:attrName>
                                        </p:attrNameLst>
                                      </p:cBhvr>
                                      <p:tavLst>
                                        <p:tav tm="0">
                                          <p:val>
                                            <p:fltVal val="90"/>
                                          </p:val>
                                        </p:tav>
                                        <p:tav tm="100000">
                                          <p:val>
                                            <p:fltVal val="0"/>
                                          </p:val>
                                        </p:tav>
                                      </p:tavLst>
                                    </p:anim>
                                    <p:animEffect transition="in" filter="fade">
                                      <p:cBhvr>
                                        <p:cTn id="45" dur="10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5" name="Rectangle 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6" name="Picture 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F19B7D9B-2ABC-F305-DC01-812D79543DA9}"/>
              </a:ext>
            </a:extLst>
          </p:cNvPr>
          <p:cNvSpPr txBox="1"/>
          <p:nvPr/>
        </p:nvSpPr>
        <p:spPr>
          <a:xfrm>
            <a:off x="2964873" y="2102610"/>
            <a:ext cx="5587799" cy="577850"/>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vi-VN" sz="2400" b="1" kern="0" dirty="0">
                <a:solidFill>
                  <a:srgbClr val="FF0000"/>
                </a:solidFill>
                <a:ea typeface="Times New Roman" panose="02020603050405020304" pitchFamily="18" charset="0"/>
              </a:rPr>
              <a:t>Người thực hành</a:t>
            </a:r>
          </a:p>
        </p:txBody>
      </p:sp>
      <p:sp>
        <p:nvSpPr>
          <p:cNvPr id="11" name="TextBox 10">
            <a:extLst>
              <a:ext uri="{FF2B5EF4-FFF2-40B4-BE49-F238E27FC236}">
                <a16:creationId xmlns:a16="http://schemas.microsoft.com/office/drawing/2014/main" id="{407EEF66-DF49-7959-8003-D96DF7FCD024}"/>
              </a:ext>
            </a:extLst>
          </p:cNvPr>
          <p:cNvSpPr txBox="1"/>
          <p:nvPr/>
        </p:nvSpPr>
        <p:spPr>
          <a:xfrm>
            <a:off x="2731434" y="2774618"/>
            <a:ext cx="6994457" cy="958660"/>
          </a:xfrm>
          <a:prstGeom prst="rect">
            <a:avLst/>
          </a:prstGeom>
          <a:solidFill>
            <a:schemeClr val="accent5">
              <a:lumMod val="40000"/>
              <a:lumOff val="60000"/>
            </a:schemeClr>
          </a:solidFill>
        </p:spPr>
        <p:txBody>
          <a:bodyPr wrap="square">
            <a:spAutoFit/>
          </a:bodyPr>
          <a:lstStyle/>
          <a:p>
            <a:pPr marR="0" lvl="0" defTabSz="914400" eaLnBrk="1" fontAlgn="auto" latinLnBrk="0" hangingPunct="1">
              <a:lnSpc>
                <a:spcPct val="150000"/>
              </a:lnSpc>
              <a:spcBef>
                <a:spcPts val="0"/>
              </a:spcBef>
              <a:spcAft>
                <a:spcPts val="0"/>
              </a:spcAft>
              <a:buClrTx/>
              <a:buSzTx/>
              <a:tabLst/>
              <a:defRPr/>
            </a:pPr>
            <a:r>
              <a:rPr kumimoji="0" lang="vi-VN" sz="2000" b="1" i="1" u="none" strike="noStrike" kern="0" cap="none" spc="0" normalizeH="0" baseline="0" noProof="0" dirty="0">
                <a:ln>
                  <a:noFill/>
                </a:ln>
                <a:solidFill>
                  <a:prstClr val="black"/>
                </a:solidFill>
                <a:effectLst/>
                <a:uLnTx/>
                <a:uFillTx/>
              </a:rPr>
              <a:t>Người thực hành là người trực tiếp thực hiện tội phạm</a:t>
            </a:r>
            <a:r>
              <a:rPr kumimoji="0" lang="en-US" sz="2000" b="1" i="1" u="none" strike="noStrike" kern="0" cap="none" spc="0" normalizeH="0" baseline="0" noProof="0" dirty="0">
                <a:ln>
                  <a:noFill/>
                </a:ln>
                <a:solidFill>
                  <a:prstClr val="black"/>
                </a:solidFill>
                <a:effectLst/>
                <a:uLnTx/>
                <a:uFillTx/>
              </a:rPr>
              <a:t>.</a:t>
            </a:r>
          </a:p>
          <a:p>
            <a:pPr marR="0" lvl="0" defTabSz="914400" eaLnBrk="1" fontAlgn="auto" latinLnBrk="0" hangingPunct="1">
              <a:lnSpc>
                <a:spcPct val="150000"/>
              </a:lnSpc>
              <a:spcBef>
                <a:spcPts val="0"/>
              </a:spcBef>
              <a:spcAft>
                <a:spcPts val="0"/>
              </a:spcAft>
              <a:buClrTx/>
              <a:buSzTx/>
              <a:tabLst/>
              <a:defRPr/>
            </a:pPr>
            <a:r>
              <a:rPr kumimoji="0" lang="en-US" sz="2000" b="0" i="0" u="none" strike="noStrike" kern="0" cap="none" spc="0" normalizeH="0" baseline="0" noProof="0" dirty="0">
                <a:ln>
                  <a:noFill/>
                </a:ln>
                <a:solidFill>
                  <a:prstClr val="black"/>
                </a:solidFill>
                <a:effectLst/>
                <a:uLnTx/>
                <a:uFillTx/>
              </a:rPr>
              <a:t>                        </a:t>
            </a:r>
            <a:r>
              <a:rPr kumimoji="0" lang="en-US" b="0" i="1" u="none" strike="noStrike" kern="0" cap="none" spc="0" normalizeH="0" baseline="0" noProof="0" dirty="0">
                <a:ln>
                  <a:noFill/>
                </a:ln>
                <a:solidFill>
                  <a:prstClr val="black"/>
                </a:solidFill>
                <a:effectLst/>
                <a:uLnTx/>
                <a:uFillTx/>
              </a:rPr>
              <a:t>(</a:t>
            </a:r>
            <a:r>
              <a:rPr kumimoji="0" lang="vi-VN" b="0" i="1" u="none" strike="noStrike" kern="0" cap="none" spc="0" normalizeH="0" baseline="0" noProof="0" dirty="0">
                <a:ln>
                  <a:noFill/>
                </a:ln>
                <a:solidFill>
                  <a:prstClr val="black"/>
                </a:solidFill>
                <a:effectLst/>
                <a:uLnTx/>
                <a:uFillTx/>
              </a:rPr>
              <a:t>Khoản 3 Điều 17 B</a:t>
            </a:r>
            <a:r>
              <a:rPr kumimoji="0" lang="en-US" b="0" i="1" u="none" strike="noStrike" kern="0" cap="none" spc="0" normalizeH="0" baseline="0" noProof="0" dirty="0">
                <a:ln>
                  <a:noFill/>
                </a:ln>
                <a:solidFill>
                  <a:prstClr val="black"/>
                </a:solidFill>
                <a:effectLst/>
                <a:uLnTx/>
                <a:uFillTx/>
              </a:rPr>
              <a:t>ộ </a:t>
            </a:r>
            <a:r>
              <a:rPr kumimoji="0" lang="en-US" b="0" i="1" u="none" strike="noStrike" kern="0" cap="none" spc="0" normalizeH="0" baseline="0" noProof="0" dirty="0" err="1">
                <a:ln>
                  <a:noFill/>
                </a:ln>
                <a:solidFill>
                  <a:prstClr val="black"/>
                </a:solidFill>
                <a:effectLst/>
                <a:uLnTx/>
                <a:uFillTx/>
              </a:rPr>
              <a:t>luật</a:t>
            </a:r>
            <a:r>
              <a:rPr kumimoji="0" lang="en-US" b="0" i="1" u="none" strike="noStrike" kern="0" cap="none" spc="0" normalizeH="0" baseline="0" noProof="0" dirty="0">
                <a:ln>
                  <a:noFill/>
                </a:ln>
                <a:solidFill>
                  <a:prstClr val="black"/>
                </a:solidFill>
                <a:effectLst/>
                <a:uLnTx/>
                <a:uFillTx/>
              </a:rPr>
              <a:t> </a:t>
            </a:r>
            <a:r>
              <a:rPr kumimoji="0" lang="en-US" b="0" i="1" u="none" strike="noStrike" kern="0" cap="none" spc="0" normalizeH="0" baseline="0" noProof="0" dirty="0" err="1">
                <a:ln>
                  <a:noFill/>
                </a:ln>
                <a:solidFill>
                  <a:prstClr val="black"/>
                </a:solidFill>
                <a:effectLst/>
                <a:uLnTx/>
                <a:uFillTx/>
              </a:rPr>
              <a:t>hình</a:t>
            </a:r>
            <a:r>
              <a:rPr kumimoji="0" lang="en-US" b="0" i="1" u="none" strike="noStrike" kern="0" cap="none" spc="0" normalizeH="0" baseline="0" noProof="0" dirty="0">
                <a:ln>
                  <a:noFill/>
                </a:ln>
                <a:solidFill>
                  <a:prstClr val="black"/>
                </a:solidFill>
                <a:effectLst/>
                <a:uLnTx/>
                <a:uFillTx/>
              </a:rPr>
              <a:t> </a:t>
            </a:r>
            <a:r>
              <a:rPr kumimoji="0" lang="en-US" b="0" i="1" u="none" strike="noStrike" kern="0" cap="none" spc="0" normalizeH="0" baseline="0" noProof="0" dirty="0" err="1">
                <a:ln>
                  <a:noFill/>
                </a:ln>
                <a:solidFill>
                  <a:prstClr val="black"/>
                </a:solidFill>
                <a:effectLst/>
                <a:uLnTx/>
                <a:uFillTx/>
              </a:rPr>
              <a:t>sự</a:t>
            </a:r>
            <a:r>
              <a:rPr kumimoji="0" lang="en-US" b="0" i="1" u="none" strike="noStrike" kern="0" cap="none" spc="0" normalizeH="0" baseline="0" noProof="0" dirty="0">
                <a:ln>
                  <a:noFill/>
                </a:ln>
                <a:solidFill>
                  <a:prstClr val="black"/>
                </a:solidFill>
                <a:effectLst/>
                <a:uLnTx/>
                <a:uFillTx/>
              </a:rPr>
              <a:t> </a:t>
            </a:r>
            <a:r>
              <a:rPr kumimoji="0" lang="en-US" b="0" i="1" u="none" strike="noStrike" kern="0" cap="none" spc="0" normalizeH="0" baseline="0" noProof="0" dirty="0" err="1">
                <a:ln>
                  <a:noFill/>
                </a:ln>
                <a:solidFill>
                  <a:prstClr val="black"/>
                </a:solidFill>
                <a:effectLst/>
                <a:uLnTx/>
                <a:uFillTx/>
              </a:rPr>
              <a:t>năm</a:t>
            </a:r>
            <a:r>
              <a:rPr kumimoji="0" lang="en-US" b="0" i="1" u="none" strike="noStrike" kern="0" cap="none" spc="0" normalizeH="0" baseline="0" noProof="0" dirty="0">
                <a:ln>
                  <a:noFill/>
                </a:ln>
                <a:solidFill>
                  <a:prstClr val="black"/>
                </a:solidFill>
                <a:effectLst/>
                <a:uLnTx/>
                <a:uFillTx/>
              </a:rPr>
              <a:t> 2015)</a:t>
            </a:r>
            <a:endParaRPr kumimoji="0" lang="vi-VN" b="0" i="1" u="none" strike="noStrike" kern="0" cap="none" spc="0" normalizeH="0" baseline="0" noProof="0" dirty="0">
              <a:ln>
                <a:noFill/>
              </a:ln>
              <a:solidFill>
                <a:prstClr val="black"/>
              </a:solidFill>
              <a:effectLst/>
              <a:uLnTx/>
              <a:uFillTx/>
            </a:endParaRPr>
          </a:p>
        </p:txBody>
      </p:sp>
      <p:sp>
        <p:nvSpPr>
          <p:cNvPr id="12" name="TextBox 11">
            <a:extLst>
              <a:ext uri="{FF2B5EF4-FFF2-40B4-BE49-F238E27FC236}">
                <a16:creationId xmlns:a16="http://schemas.microsoft.com/office/drawing/2014/main" id="{9E389EAD-4271-18A6-6833-ADCE3171DCEC}"/>
              </a:ext>
            </a:extLst>
          </p:cNvPr>
          <p:cNvSpPr txBox="1"/>
          <p:nvPr/>
        </p:nvSpPr>
        <p:spPr>
          <a:xfrm rot="10800000" flipV="1">
            <a:off x="3500581" y="4364564"/>
            <a:ext cx="6225310" cy="496996"/>
          </a:xfrm>
          <a:prstGeom prst="rect">
            <a:avLst/>
          </a:prstGeom>
          <a:noFill/>
        </p:spPr>
        <p:txBody>
          <a:bodyPr wrap="square">
            <a:spAutoFit/>
          </a:bodyPr>
          <a:lstStyle/>
          <a:p>
            <a:pPr marR="0" lvl="0" defTabSz="914400" eaLnBrk="1" fontAlgn="auto" latinLnBrk="0" hangingPunct="1">
              <a:lnSpc>
                <a:spcPct val="150000"/>
              </a:lnSpc>
              <a:spcBef>
                <a:spcPts val="0"/>
              </a:spcBef>
              <a:spcAft>
                <a:spcPts val="0"/>
              </a:spcAft>
              <a:buClrTx/>
              <a:buSzTx/>
              <a:tabLst/>
              <a:defRPr/>
            </a:pPr>
            <a:r>
              <a:rPr lang="vi-VN" sz="2000" i="1" kern="0" dirty="0">
                <a:effectLst/>
                <a:ea typeface="Times New Roman" panose="02020603050405020304" pitchFamily="18" charset="0"/>
              </a:rPr>
              <a:t>Người thực hành </a:t>
            </a:r>
            <a:r>
              <a:rPr lang="vi-VN" sz="2000" kern="0" dirty="0">
                <a:effectLst/>
                <a:ea typeface="Times New Roman" panose="02020603050405020304" pitchFamily="18" charset="0"/>
              </a:rPr>
              <a:t>là người </a:t>
            </a:r>
            <a:r>
              <a:rPr lang="vi-VN" sz="2000" i="1" u="sng" kern="0" dirty="0">
                <a:solidFill>
                  <a:srgbClr val="FF0000"/>
                </a:solidFill>
                <a:effectLst/>
                <a:ea typeface="Times New Roman" panose="02020603050405020304" pitchFamily="18" charset="0"/>
              </a:rPr>
              <a:t>tự mình thực hiện tội phạm</a:t>
            </a:r>
            <a:endParaRPr kumimoji="0" lang="en-US" sz="2000" i="1" u="sng" strike="noStrike" kern="0" cap="none" spc="0" normalizeH="0" baseline="0" noProof="0" dirty="0">
              <a:ln>
                <a:noFill/>
              </a:ln>
              <a:solidFill>
                <a:srgbClr val="FF0000"/>
              </a:solidFill>
              <a:effectLst/>
              <a:uLnTx/>
              <a:uFillTx/>
            </a:endParaRPr>
          </a:p>
        </p:txBody>
      </p:sp>
      <p:sp>
        <p:nvSpPr>
          <p:cNvPr id="13" name="TextBox 12">
            <a:extLst>
              <a:ext uri="{FF2B5EF4-FFF2-40B4-BE49-F238E27FC236}">
                <a16:creationId xmlns:a16="http://schemas.microsoft.com/office/drawing/2014/main" id="{E4C330C2-9DBB-31C6-9E3D-8F5B9BA5896D}"/>
              </a:ext>
            </a:extLst>
          </p:cNvPr>
          <p:cNvSpPr txBox="1"/>
          <p:nvPr/>
        </p:nvSpPr>
        <p:spPr>
          <a:xfrm>
            <a:off x="3582411" y="5144412"/>
            <a:ext cx="6143480" cy="958660"/>
          </a:xfrm>
          <a:prstGeom prst="rect">
            <a:avLst/>
          </a:prstGeom>
          <a:noFill/>
        </p:spPr>
        <p:txBody>
          <a:bodyPr wrap="square">
            <a:spAutoFit/>
          </a:bodyPr>
          <a:lstStyle/>
          <a:p>
            <a:pPr algn="just">
              <a:lnSpc>
                <a:spcPct val="150000"/>
              </a:lnSpc>
              <a:spcAft>
                <a:spcPts val="800"/>
              </a:spcAft>
            </a:pPr>
            <a:r>
              <a:rPr lang="vi-VN" sz="2000" i="1" kern="0" dirty="0">
                <a:effectLst/>
                <a:ea typeface="Times New Roman" panose="02020603050405020304" pitchFamily="18" charset="0"/>
              </a:rPr>
              <a:t>Người thực hành </a:t>
            </a:r>
            <a:r>
              <a:rPr lang="en-US" sz="2000" i="1" kern="0" dirty="0">
                <a:effectLst/>
                <a:ea typeface="Times New Roman" panose="02020603050405020304" pitchFamily="18" charset="0"/>
              </a:rPr>
              <a:t> </a:t>
            </a:r>
            <a:r>
              <a:rPr lang="vi-VN" sz="2000" i="1" u="sng" dirty="0">
                <a:solidFill>
                  <a:srgbClr val="C00000"/>
                </a:solidFill>
                <a:effectLst/>
                <a:ea typeface="Calibri" panose="020F0502020204030204" pitchFamily="34" charset="0"/>
              </a:rPr>
              <a:t>không tự mình thực hiện hành vi được mô tả trong cấu thành tội phạm</a:t>
            </a:r>
            <a:r>
              <a:rPr lang="vi-VN" sz="2000" i="1" u="sng" dirty="0">
                <a:solidFill>
                  <a:srgbClr val="C00000"/>
                </a:solidFill>
                <a:ea typeface="Calibri" panose="020F0502020204030204" pitchFamily="34" charset="0"/>
              </a:rPr>
              <a:t>.</a:t>
            </a:r>
            <a:r>
              <a:rPr lang="vi-VN" sz="2000" dirty="0">
                <a:effectLst/>
                <a:ea typeface="Calibri" panose="020F0502020204030204" pitchFamily="34" charset="0"/>
              </a:rPr>
              <a:t> </a:t>
            </a:r>
            <a:endParaRPr lang="en-US" sz="2000" dirty="0">
              <a:effectLst/>
              <a:ea typeface="Calibri" panose="020F0502020204030204" pitchFamily="34" charset="0"/>
            </a:endParaRPr>
          </a:p>
        </p:txBody>
      </p:sp>
      <p:pic>
        <p:nvPicPr>
          <p:cNvPr id="15" name="Picture 2" descr="Star Shape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088310" y="4580341"/>
            <a:ext cx="494100" cy="413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tar Shape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083043" y="5168333"/>
            <a:ext cx="417538" cy="41753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30870C7-84E6-E833-ADDB-E7DBD45D4C08}"/>
              </a:ext>
            </a:extLst>
          </p:cNvPr>
          <p:cNvSpPr>
            <a:spLocks noGrp="1"/>
          </p:cNvSpPr>
          <p:nvPr>
            <p:ph type="sldNum" sz="quarter" idx="12"/>
          </p:nvPr>
        </p:nvSpPr>
        <p:spPr/>
        <p:txBody>
          <a:bodyPr/>
          <a:lstStyle/>
          <a:p>
            <a:fld id="{E84C3226-1C3B-4BDF-A3DB-4F01E2B1878D}" type="slidenum">
              <a:rPr lang="en-US" smtClean="0"/>
              <a:t>8</a:t>
            </a:fld>
            <a:endParaRPr lang="en-US"/>
          </a:p>
        </p:txBody>
      </p:sp>
      <p:pic>
        <p:nvPicPr>
          <p:cNvPr id="3" name="Picture 2">
            <a:extLst>
              <a:ext uri="{FF2B5EF4-FFF2-40B4-BE49-F238E27FC236}">
                <a16:creationId xmlns:a16="http://schemas.microsoft.com/office/drawing/2014/main" id="{543F98D8-F4FD-9B61-01C3-8894A8EA4058}"/>
              </a:ext>
            </a:extLst>
          </p:cNvPr>
          <p:cNvPicPr>
            <a:picLocks noChangeAspect="1"/>
          </p:cNvPicPr>
          <p:nvPr/>
        </p:nvPicPr>
        <p:blipFill>
          <a:blip r:embed="rId5"/>
          <a:stretch>
            <a:fillRect/>
          </a:stretch>
        </p:blipFill>
        <p:spPr>
          <a:xfrm>
            <a:off x="0" y="1720643"/>
            <a:ext cx="2731433" cy="2012635"/>
          </a:xfrm>
          <a:prstGeom prst="rect">
            <a:avLst/>
          </a:prstGeom>
          <a:ln>
            <a:noFill/>
          </a:ln>
          <a:effectLst>
            <a:softEdge rad="112500"/>
          </a:effectLst>
        </p:spPr>
      </p:pic>
      <p:pic>
        <p:nvPicPr>
          <p:cNvPr id="14" name="Picture 13">
            <a:extLst>
              <a:ext uri="{FF2B5EF4-FFF2-40B4-BE49-F238E27FC236}">
                <a16:creationId xmlns:a16="http://schemas.microsoft.com/office/drawing/2014/main" id="{EF9A6565-E64E-38EA-A25A-1C1CBA699A55}"/>
              </a:ext>
            </a:extLst>
          </p:cNvPr>
          <p:cNvPicPr>
            <a:picLocks noChangeAspect="1"/>
          </p:cNvPicPr>
          <p:nvPr/>
        </p:nvPicPr>
        <p:blipFill>
          <a:blip r:embed="rId6"/>
          <a:stretch>
            <a:fillRect/>
          </a:stretch>
        </p:blipFill>
        <p:spPr>
          <a:xfrm>
            <a:off x="685563" y="3882378"/>
            <a:ext cx="2438400" cy="1809750"/>
          </a:xfrm>
          <a:prstGeom prst="ellipse">
            <a:avLst/>
          </a:prstGeom>
          <a:ln>
            <a:noFill/>
          </a:ln>
          <a:effectLst>
            <a:softEdge rad="112500"/>
          </a:effectLst>
        </p:spPr>
      </p:pic>
    </p:spTree>
    <p:extLst>
      <p:ext uri="{BB962C8B-B14F-4D97-AF65-F5344CB8AC3E}">
        <p14:creationId xmlns:p14="http://schemas.microsoft.com/office/powerpoint/2010/main" val="272578104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circle(in)">
                                      <p:cBhvr>
                                        <p:cTn id="25" dur="2000"/>
                                        <p:tgtEl>
                                          <p:spTgt spid="12"/>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circle(in)">
                                      <p:cBhvr>
                                        <p:cTn id="28" dur="2000"/>
                                        <p:tgtEl>
                                          <p:spTgt spid="13"/>
                                        </p:tgtEl>
                                      </p:cBhvr>
                                    </p:animEffect>
                                  </p:childTnLst>
                                </p:cTn>
                              </p:par>
                              <p:par>
                                <p:cTn id="29" presetID="6" presetClass="entr" presetSubtype="16"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ircle(in)">
                                      <p:cBhvr>
                                        <p:cTn id="31" dur="2000"/>
                                        <p:tgtEl>
                                          <p:spTgt spid="15"/>
                                        </p:tgtEl>
                                      </p:cBhvr>
                                    </p:animEffect>
                                  </p:childTnLst>
                                </p:cTn>
                              </p:par>
                              <p:par>
                                <p:cTn id="32" presetID="6" presetClass="entr" presetSubtype="16"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circle(in)">
                                      <p:cBhvr>
                                        <p:cTn id="34"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DACC329-3185-4FEC-8081-61BB4950E3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883" t="17943"/>
          <a:stretch/>
        </p:blipFill>
        <p:spPr>
          <a:xfrm>
            <a:off x="11129231" y="179332"/>
            <a:ext cx="1006967" cy="421629"/>
          </a:xfrm>
          <a:prstGeom prst="rect">
            <a:avLst/>
          </a:prstGeom>
        </p:spPr>
      </p:pic>
      <p:sp>
        <p:nvSpPr>
          <p:cNvPr id="15" name="Rectangle 14"/>
          <p:cNvSpPr/>
          <p:nvPr/>
        </p:nvSpPr>
        <p:spPr>
          <a:xfrm>
            <a:off x="0" y="600961"/>
            <a:ext cx="12192000" cy="584775"/>
          </a:xfrm>
          <a:prstGeom prst="rect">
            <a:avLst/>
          </a:prstGeom>
        </p:spPr>
        <p:txBody>
          <a:bodyPr wrap="square">
            <a:spAutoFit/>
          </a:bodyPr>
          <a:lstStyle/>
          <a:p>
            <a:pPr lvl="0" algn="ctr"/>
            <a:r>
              <a:rPr lang="vi-VN"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1. </a:t>
            </a:r>
            <a:r>
              <a:rPr lang="en-US" sz="3200" dirty="0">
                <a:ln w="18415" cmpd="sng">
                  <a:solidFill>
                    <a:srgbClr val="FF0000"/>
                  </a:solidFill>
                  <a:prstDash val="solid"/>
                </a:ln>
                <a:solidFill>
                  <a:srgbClr val="FF0000"/>
                </a:solidFill>
                <a:effectLst>
                  <a:outerShdw blurRad="63500" dir="3600000" algn="tl" rotWithShape="0">
                    <a:srgbClr val="000000">
                      <a:alpha val="70000"/>
                    </a:srgbClr>
                  </a:outerShdw>
                </a:effectLst>
                <a:latin typeface="Arial" panose="020B0604020202020204" pitchFamily="34" charset="0"/>
                <a:cs typeface="Arial" panose="020B0604020202020204" pitchFamily="34" charset="0"/>
              </a:rPr>
              <a:t>ĐỒNG PHẠM</a:t>
            </a:r>
          </a:p>
        </p:txBody>
      </p:sp>
      <p:pic>
        <p:nvPicPr>
          <p:cNvPr id="16" name="Picture 15">
            <a:extLst>
              <a:ext uri="{FF2B5EF4-FFF2-40B4-BE49-F238E27FC236}">
                <a16:creationId xmlns:a16="http://schemas.microsoft.com/office/drawing/2014/main" id="{EAA4CCF1-79CC-469E-9A60-E67B9D1A1CDA}"/>
              </a:ext>
            </a:extLst>
          </p:cNvPr>
          <p:cNvPicPr>
            <a:picLocks noChangeAspect="1"/>
          </p:cNvPicPr>
          <p:nvPr/>
        </p:nvPicPr>
        <p:blipFill rotWithShape="1">
          <a:blip r:embed="rId3">
            <a:extLst>
              <a:ext uri="{28A0092B-C50C-407E-A947-70E740481C1C}">
                <a14:useLocalDpi xmlns:a14="http://schemas.microsoft.com/office/drawing/2010/main" val="0"/>
              </a:ext>
            </a:extLst>
          </a:blip>
          <a:srcRect r="82017"/>
          <a:stretch/>
        </p:blipFill>
        <p:spPr>
          <a:xfrm>
            <a:off x="1" y="0"/>
            <a:ext cx="685562" cy="895349"/>
          </a:xfrm>
          <a:prstGeom prst="rect">
            <a:avLst/>
          </a:prstGeom>
        </p:spPr>
      </p:pic>
      <p:sp>
        <p:nvSpPr>
          <p:cNvPr id="17" name="AutoShape 2" descr="Đồng phạm trong tội trộm cắp tài sản và trách nhiệm hình sự"/>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F19B7D9B-2ABC-F305-DC01-812D79543DA9}"/>
              </a:ext>
            </a:extLst>
          </p:cNvPr>
          <p:cNvSpPr txBox="1"/>
          <p:nvPr/>
        </p:nvSpPr>
        <p:spPr>
          <a:xfrm rot="10800000" flipV="1">
            <a:off x="221943" y="1647401"/>
            <a:ext cx="4557214" cy="461665"/>
          </a:xfrm>
          <a:prstGeom prst="rect">
            <a:avLst/>
          </a:prstGeom>
          <a:noFill/>
        </p:spPr>
        <p:txBody>
          <a:bodyPr wrap="square">
            <a:spAutoFit/>
          </a:bodyPr>
          <a:lstStyle/>
          <a:p>
            <a:pPr marL="285750" indent="-285750">
              <a:buFont typeface="Wingdings" panose="05000000000000000000" pitchFamily="2" charset="2"/>
              <a:buChar char="q"/>
            </a:pPr>
            <a:r>
              <a:rPr lang="vi-VN" sz="2400" b="1" kern="0" dirty="0">
                <a:solidFill>
                  <a:srgbClr val="FF0000"/>
                </a:solidFill>
                <a:ea typeface="Times New Roman" panose="02020603050405020304" pitchFamily="18" charset="0"/>
              </a:rPr>
              <a:t>Người thực hành</a:t>
            </a:r>
          </a:p>
        </p:txBody>
      </p:sp>
      <p:sp>
        <p:nvSpPr>
          <p:cNvPr id="21" name="TextBox 20">
            <a:extLst>
              <a:ext uri="{FF2B5EF4-FFF2-40B4-BE49-F238E27FC236}">
                <a16:creationId xmlns:a16="http://schemas.microsoft.com/office/drawing/2014/main" id="{E0D6AC29-7FFB-B6F7-0CF3-09FB3E655F54}"/>
              </a:ext>
            </a:extLst>
          </p:cNvPr>
          <p:cNvSpPr txBox="1"/>
          <p:nvPr/>
        </p:nvSpPr>
        <p:spPr>
          <a:xfrm>
            <a:off x="0" y="2365023"/>
            <a:ext cx="12191999" cy="965970"/>
          </a:xfrm>
          <a:prstGeom prst="rect">
            <a:avLst/>
          </a:prstGeom>
          <a:solidFill>
            <a:schemeClr val="accent1">
              <a:lumMod val="20000"/>
              <a:lumOff val="80000"/>
            </a:schemeClr>
          </a:solidFill>
          <a:ln>
            <a:noFill/>
          </a:ln>
        </p:spPr>
        <p:txBody>
          <a:bodyPr wrap="square">
            <a:spAutoFit/>
          </a:bodyPr>
          <a:lstStyle/>
          <a:p>
            <a:pPr algn="ctr">
              <a:lnSpc>
                <a:spcPct val="150000"/>
              </a:lnSpc>
            </a:pPr>
            <a:r>
              <a:rPr lang="vi-VN" sz="2000" b="1" i="1" kern="0" dirty="0">
                <a:solidFill>
                  <a:prstClr val="black"/>
                </a:solidFill>
                <a:ea typeface="Times New Roman" panose="02020603050405020304" pitchFamily="18" charset="0"/>
              </a:rPr>
              <a:t>Người thực hành </a:t>
            </a:r>
            <a:r>
              <a:rPr lang="vi-VN" sz="2000" b="1" i="1" u="sng" kern="0" dirty="0">
                <a:solidFill>
                  <a:schemeClr val="accent2">
                    <a:lumMod val="75000"/>
                  </a:schemeClr>
                </a:solidFill>
                <a:ea typeface="Times New Roman" panose="02020603050405020304" pitchFamily="18" charset="0"/>
              </a:rPr>
              <a:t>thực hiện hành vi phạm tội thông qua</a:t>
            </a:r>
            <a:r>
              <a:rPr lang="vi-VN" sz="2000" b="1" i="1" kern="0" dirty="0">
                <a:solidFill>
                  <a:schemeClr val="accent2">
                    <a:lumMod val="75000"/>
                  </a:schemeClr>
                </a:solidFill>
                <a:ea typeface="Times New Roman" panose="02020603050405020304" pitchFamily="18" charset="0"/>
              </a:rPr>
              <a:t> </a:t>
            </a:r>
            <a:r>
              <a:rPr lang="vi-VN" sz="2000" b="1" i="1" kern="0" dirty="0">
                <a:solidFill>
                  <a:prstClr val="black"/>
                </a:solidFill>
                <a:ea typeface="Times New Roman" panose="02020603050405020304" pitchFamily="18" charset="0"/>
              </a:rPr>
              <a:t>những người không có năng lực trách nhiệm hình sự hoặc không đủ độ tuổi theo luật định</a:t>
            </a:r>
            <a:endParaRPr lang="en-IN" sz="2000" b="1" i="1" dirty="0">
              <a:solidFill>
                <a:prstClr val="black"/>
              </a:solidFill>
              <a:latin typeface="Calibri" panose="020F0502020204030204"/>
            </a:endParaRPr>
          </a:p>
        </p:txBody>
      </p:sp>
      <p:pic>
        <p:nvPicPr>
          <p:cNvPr id="8194" name="Picture 2" descr="Enjoy Hard Work by Anton on Dribbble"/>
          <p:cNvPicPr>
            <a:picLocks noChangeAspect="1" noChangeArrowheads="1" noCrop="1"/>
          </p:cNvPicPr>
          <p:nvPr/>
        </p:nvPicPr>
        <p:blipFill>
          <a:blip r:embed="rId4">
            <a:clrChange>
              <a:clrFrom>
                <a:srgbClr val="E8F5F1"/>
              </a:clrFrom>
              <a:clrTo>
                <a:srgbClr val="E8F5F1">
                  <a:alpha val="0"/>
                </a:srgbClr>
              </a:clrTo>
            </a:clrChange>
            <a:extLst>
              <a:ext uri="{28A0092B-C50C-407E-A947-70E740481C1C}">
                <a14:useLocalDpi xmlns:a14="http://schemas.microsoft.com/office/drawing/2010/main" val="0"/>
              </a:ext>
            </a:extLst>
          </a:blip>
          <a:srcRect/>
          <a:stretch>
            <a:fillRect/>
          </a:stretch>
        </p:blipFill>
        <p:spPr bwMode="auto">
          <a:xfrm>
            <a:off x="1" y="3949415"/>
            <a:ext cx="5131228" cy="290858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1E85150-E6F5-8238-0FFC-66336A49403E}"/>
              </a:ext>
            </a:extLst>
          </p:cNvPr>
          <p:cNvSpPr>
            <a:spLocks noGrp="1"/>
          </p:cNvSpPr>
          <p:nvPr>
            <p:ph type="sldNum" sz="quarter" idx="12"/>
          </p:nvPr>
        </p:nvSpPr>
        <p:spPr/>
        <p:txBody>
          <a:bodyPr/>
          <a:lstStyle/>
          <a:p>
            <a:fld id="{E84C3226-1C3B-4BDF-A3DB-4F01E2B1878D}" type="slidenum">
              <a:rPr lang="en-US" smtClean="0"/>
              <a:t>9</a:t>
            </a:fld>
            <a:endParaRPr lang="en-US"/>
          </a:p>
        </p:txBody>
      </p:sp>
      <p:sp>
        <p:nvSpPr>
          <p:cNvPr id="22" name="TextBox 21">
            <a:extLst>
              <a:ext uri="{FF2B5EF4-FFF2-40B4-BE49-F238E27FC236}">
                <a16:creationId xmlns:a16="http://schemas.microsoft.com/office/drawing/2014/main" id="{CE31179A-168C-1221-96BC-13E0BE1F15A3}"/>
              </a:ext>
            </a:extLst>
          </p:cNvPr>
          <p:cNvSpPr txBox="1"/>
          <p:nvPr/>
        </p:nvSpPr>
        <p:spPr>
          <a:xfrm>
            <a:off x="4625249" y="5976057"/>
            <a:ext cx="7357040" cy="504305"/>
          </a:xfrm>
          <a:prstGeom prst="rect">
            <a:avLst/>
          </a:prstGeom>
          <a:noFill/>
        </p:spPr>
        <p:txBody>
          <a:bodyPr wrap="square">
            <a:spAutoFit/>
          </a:bodyPr>
          <a:lstStyle/>
          <a:p>
            <a:pPr marL="285750" marR="0" lvl="0" indent="-285750" algn="just"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vi-VN" sz="2000" kern="0" dirty="0">
                <a:solidFill>
                  <a:prstClr val="black"/>
                </a:solidFill>
              </a:rPr>
              <a:t>L</a:t>
            </a:r>
            <a:r>
              <a:rPr kumimoji="0" lang="vi-VN" sz="2000" b="0" i="0" u="none" strike="noStrike" kern="0" cap="none" spc="0" normalizeH="0" baseline="0" noProof="0" dirty="0">
                <a:ln>
                  <a:noFill/>
                </a:ln>
                <a:solidFill>
                  <a:prstClr val="black"/>
                </a:solidFill>
                <a:effectLst/>
                <a:uLnTx/>
                <a:uFillTx/>
              </a:rPr>
              <a:t>à người tác động đến người từ đủ 14 tuổi đến dưới 16 tuổi.</a:t>
            </a:r>
            <a:endParaRPr kumimoji="0" lang="en-US" sz="2000" b="0" i="0" u="none" strike="noStrike" kern="0" cap="none" spc="0" normalizeH="0" baseline="0" noProof="0" dirty="0">
              <a:ln>
                <a:noFill/>
              </a:ln>
              <a:solidFill>
                <a:prstClr val="black"/>
              </a:solidFill>
              <a:effectLst/>
              <a:uLnTx/>
              <a:uFillTx/>
              <a:latin typeface="Calibri" panose="020F0502020204030204"/>
            </a:endParaRPr>
          </a:p>
        </p:txBody>
      </p:sp>
      <p:sp>
        <p:nvSpPr>
          <p:cNvPr id="3" name="TextBox 2">
            <a:extLst>
              <a:ext uri="{FF2B5EF4-FFF2-40B4-BE49-F238E27FC236}">
                <a16:creationId xmlns:a16="http://schemas.microsoft.com/office/drawing/2014/main" id="{DC06DB77-2F58-D7FD-9A96-99026D5AFEB9}"/>
              </a:ext>
            </a:extLst>
          </p:cNvPr>
          <p:cNvSpPr txBox="1"/>
          <p:nvPr/>
        </p:nvSpPr>
        <p:spPr>
          <a:xfrm>
            <a:off x="4625249" y="3885469"/>
            <a:ext cx="7357040" cy="965970"/>
          </a:xfrm>
          <a:prstGeom prst="rect">
            <a:avLst/>
          </a:prstGeom>
          <a:noFill/>
        </p:spPr>
        <p:txBody>
          <a:bodyPr wrap="square">
            <a:spAutoFit/>
          </a:bodyPr>
          <a:lstStyle/>
          <a:p>
            <a:pPr marL="285750" marR="0" lvl="0" indent="-285750" algn="just"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vi-VN" sz="2000" kern="0" dirty="0">
                <a:solidFill>
                  <a:prstClr val="black"/>
                </a:solidFill>
              </a:rPr>
              <a:t>L</a:t>
            </a:r>
            <a:r>
              <a:rPr kumimoji="0" lang="vi-VN" sz="2000" b="0" i="0" u="none" strike="noStrike" kern="0" cap="none" spc="0" normalizeH="0" baseline="0" noProof="0" dirty="0">
                <a:ln>
                  <a:noFill/>
                </a:ln>
                <a:solidFill>
                  <a:prstClr val="black"/>
                </a:solidFill>
                <a:effectLst/>
                <a:uLnTx/>
                <a:uFillTx/>
              </a:rPr>
              <a:t>à người đã tác động đến người bị tâm thần hoặc bị bệnh hiểm nghèo khác thực hiện hành vi phạm tội.</a:t>
            </a:r>
            <a:endParaRPr kumimoji="0" lang="en-US" sz="2000" b="0" i="0" u="none" strike="noStrike" kern="0" cap="none" spc="0" normalizeH="0" baseline="0" noProof="0" dirty="0">
              <a:ln>
                <a:noFill/>
              </a:ln>
              <a:solidFill>
                <a:prstClr val="black"/>
              </a:solidFill>
              <a:effectLst/>
              <a:uLnTx/>
              <a:uFillTx/>
              <a:latin typeface="Calibri" panose="020F0502020204030204"/>
            </a:endParaRPr>
          </a:p>
        </p:txBody>
      </p:sp>
      <p:sp>
        <p:nvSpPr>
          <p:cNvPr id="4" name="TextBox 3">
            <a:extLst>
              <a:ext uri="{FF2B5EF4-FFF2-40B4-BE49-F238E27FC236}">
                <a16:creationId xmlns:a16="http://schemas.microsoft.com/office/drawing/2014/main" id="{2DC12AF6-6F8A-157C-8290-B850AEECCB64}"/>
              </a:ext>
            </a:extLst>
          </p:cNvPr>
          <p:cNvSpPr txBox="1"/>
          <p:nvPr/>
        </p:nvSpPr>
        <p:spPr>
          <a:xfrm>
            <a:off x="4625249" y="4930763"/>
            <a:ext cx="7357040" cy="965970"/>
          </a:xfrm>
          <a:prstGeom prst="rect">
            <a:avLst/>
          </a:prstGeom>
          <a:noFill/>
        </p:spPr>
        <p:txBody>
          <a:bodyPr wrap="square">
            <a:spAutoFit/>
          </a:bodyPr>
          <a:lstStyle/>
          <a:p>
            <a:pPr marL="285750" marR="0" lvl="0" indent="-285750" algn="just" defTabSz="91440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vi-VN" sz="2000" kern="0" dirty="0">
                <a:solidFill>
                  <a:prstClr val="black"/>
                </a:solidFill>
              </a:rPr>
              <a:t>L</a:t>
            </a:r>
            <a:r>
              <a:rPr kumimoji="0" lang="vi-VN" sz="2000" b="0" i="0" u="none" strike="noStrike" kern="0" cap="none" spc="0" normalizeH="0" baseline="0" noProof="0" dirty="0">
                <a:ln>
                  <a:noFill/>
                </a:ln>
                <a:solidFill>
                  <a:prstClr val="black"/>
                </a:solidFill>
                <a:effectLst/>
                <a:uLnTx/>
                <a:uFillTx/>
              </a:rPr>
              <a:t>à người tác động đến người chưa đủ 14 tuổi thực hiện tội phạm.</a:t>
            </a:r>
            <a:endParaRPr kumimoji="0" lang="en-US" sz="20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08516036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194"/>
                                        </p:tgtEl>
                                        <p:attrNameLst>
                                          <p:attrName>style.visibility</p:attrName>
                                        </p:attrNameLst>
                                      </p:cBhvr>
                                      <p:to>
                                        <p:strVal val="visible"/>
                                      </p:to>
                                    </p:set>
                                    <p:anim calcmode="lin" valueType="num">
                                      <p:cBhvr additive="base">
                                        <p:cTn id="19" dur="500" fill="hold"/>
                                        <p:tgtEl>
                                          <p:spTgt spid="8194"/>
                                        </p:tgtEl>
                                        <p:attrNameLst>
                                          <p:attrName>ppt_x</p:attrName>
                                        </p:attrNameLst>
                                      </p:cBhvr>
                                      <p:tavLst>
                                        <p:tav tm="0">
                                          <p:val>
                                            <p:strVal val="#ppt_x"/>
                                          </p:val>
                                        </p:tav>
                                        <p:tav tm="100000">
                                          <p:val>
                                            <p:strVal val="#ppt_x"/>
                                          </p:val>
                                        </p:tav>
                                      </p:tavLst>
                                    </p:anim>
                                    <p:anim calcmode="lin" valueType="num">
                                      <p:cBhvr additive="base">
                                        <p:cTn id="20"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arn(inVertical)">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4589</TotalTime>
  <Words>1053</Words>
  <Application>Microsoft Office PowerPoint</Application>
  <PresentationFormat>Widescreen</PresentationFormat>
  <Paragraphs>154</Paragraphs>
  <Slides>20</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Phan Văn Phước Thịnh</dc:creator>
  <cp:lastModifiedBy>Minh An Bùi</cp:lastModifiedBy>
  <cp:revision>258</cp:revision>
  <dcterms:created xsi:type="dcterms:W3CDTF">2022-02-01T01:27:09Z</dcterms:created>
  <dcterms:modified xsi:type="dcterms:W3CDTF">2023-09-10T06:36:46Z</dcterms:modified>
</cp:coreProperties>
</file>